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7" r:id="rId1"/>
  </p:sldMasterIdLst>
  <p:notesMasterIdLst>
    <p:notesMasterId r:id="rId34"/>
  </p:notesMasterIdLst>
  <p:sldIdLst>
    <p:sldId id="288" r:id="rId2"/>
    <p:sldId id="289" r:id="rId3"/>
    <p:sldId id="290" r:id="rId4"/>
    <p:sldId id="292"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93" r:id="rId32"/>
    <p:sldId id="286" r:id="rId33"/>
  </p:sldIdLst>
  <p:sldSz cx="9144000" cy="6858000" type="screen4x3"/>
  <p:notesSz cx="6807200" cy="9939338"/>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90" autoAdjust="0"/>
    <p:restoredTop sz="61274" autoAdjust="0"/>
  </p:normalViewPr>
  <p:slideViewPr>
    <p:cSldViewPr>
      <p:cViewPr varScale="1">
        <p:scale>
          <a:sx n="69" d="100"/>
          <a:sy n="69" d="100"/>
        </p:scale>
        <p:origin x="2130" y="78"/>
      </p:cViewPr>
      <p:guideLst>
        <p:guide orient="horz" pos="2160"/>
        <p:guide pos="2880"/>
      </p:guideLst>
    </p:cSldViewPr>
  </p:slideViewPr>
  <p:notesTextViewPr>
    <p:cViewPr>
      <p:scale>
        <a:sx n="1" d="1"/>
        <a:sy n="1" d="1"/>
      </p:scale>
      <p:origin x="0" y="0"/>
    </p:cViewPr>
  </p:notesTextViewPr>
  <p:notesViewPr>
    <p:cSldViewPr>
      <p:cViewPr>
        <p:scale>
          <a:sx n="80" d="100"/>
          <a:sy n="80" d="100"/>
        </p:scale>
        <p:origin x="-2010" y="72"/>
      </p:cViewPr>
      <p:guideLst>
        <p:guide orient="horz" pos="3131"/>
        <p:guide pos="2145"/>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49786" cy="496967"/>
          </a:xfrm>
          <a:prstGeom prst="rect">
            <a:avLst/>
          </a:prstGeom>
          <a:noFill/>
          <a:ln>
            <a:noFill/>
          </a:ln>
        </p:spPr>
        <p:txBody>
          <a:bodyPr lIns="91418" tIns="91418" rIns="91418" bIns="91418"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165" marR="0" lvl="1" indent="0" algn="l" rtl="0">
              <a:spcBef>
                <a:spcPts val="0"/>
              </a:spcBef>
              <a:buNone/>
              <a:defRPr sz="1800" b="0" i="0" u="none" strike="noStrike" cap="none">
                <a:solidFill>
                  <a:schemeClr val="dk1"/>
                </a:solidFill>
                <a:latin typeface="Calibri"/>
                <a:ea typeface="Calibri"/>
                <a:cs typeface="Calibri"/>
                <a:sym typeface="Calibri"/>
              </a:defRPr>
            </a:lvl2pPr>
            <a:lvl3pPr marL="914331" marR="0" lvl="2" indent="0" algn="l" rtl="0">
              <a:spcBef>
                <a:spcPts val="0"/>
              </a:spcBef>
              <a:buNone/>
              <a:defRPr sz="1800" b="0" i="0" u="none" strike="noStrike" cap="none">
                <a:solidFill>
                  <a:schemeClr val="dk1"/>
                </a:solidFill>
                <a:latin typeface="Calibri"/>
                <a:ea typeface="Calibri"/>
                <a:cs typeface="Calibri"/>
                <a:sym typeface="Calibri"/>
              </a:defRPr>
            </a:lvl3pPr>
            <a:lvl4pPr marL="1371496" marR="0" lvl="3" indent="0" algn="l" rtl="0">
              <a:spcBef>
                <a:spcPts val="0"/>
              </a:spcBef>
              <a:buNone/>
              <a:defRPr sz="1800" b="0" i="0" u="none" strike="noStrike" cap="none">
                <a:solidFill>
                  <a:schemeClr val="dk1"/>
                </a:solidFill>
                <a:latin typeface="Calibri"/>
                <a:ea typeface="Calibri"/>
                <a:cs typeface="Calibri"/>
                <a:sym typeface="Calibri"/>
              </a:defRPr>
            </a:lvl4pPr>
            <a:lvl5pPr marL="1828661" marR="0" lvl="4" indent="0" algn="l" rtl="0">
              <a:spcBef>
                <a:spcPts val="0"/>
              </a:spcBef>
              <a:buNone/>
              <a:defRPr sz="1800" b="0" i="0" u="none" strike="noStrike" cap="none">
                <a:solidFill>
                  <a:schemeClr val="dk1"/>
                </a:solidFill>
                <a:latin typeface="Calibri"/>
                <a:ea typeface="Calibri"/>
                <a:cs typeface="Calibri"/>
                <a:sym typeface="Calibri"/>
              </a:defRPr>
            </a:lvl5pPr>
            <a:lvl6pPr marL="2285827" marR="0" lvl="5" indent="0" algn="l" rtl="0">
              <a:spcBef>
                <a:spcPts val="0"/>
              </a:spcBef>
              <a:buNone/>
              <a:defRPr sz="1800" b="0" i="0" u="none" strike="noStrike" cap="none">
                <a:solidFill>
                  <a:schemeClr val="dk1"/>
                </a:solidFill>
                <a:latin typeface="Calibri"/>
                <a:ea typeface="Calibri"/>
                <a:cs typeface="Calibri"/>
                <a:sym typeface="Calibri"/>
              </a:defRPr>
            </a:lvl6pPr>
            <a:lvl7pPr marL="2742992" marR="0" lvl="6" indent="0" algn="l" rtl="0">
              <a:spcBef>
                <a:spcPts val="0"/>
              </a:spcBef>
              <a:buNone/>
              <a:defRPr sz="1800" b="0" i="0" u="none" strike="noStrike" cap="none">
                <a:solidFill>
                  <a:schemeClr val="dk1"/>
                </a:solidFill>
                <a:latin typeface="Calibri"/>
                <a:ea typeface="Calibri"/>
                <a:cs typeface="Calibri"/>
                <a:sym typeface="Calibri"/>
              </a:defRPr>
            </a:lvl7pPr>
            <a:lvl8pPr marL="3200158" marR="0" lvl="7" indent="0" algn="l" rtl="0">
              <a:spcBef>
                <a:spcPts val="0"/>
              </a:spcBef>
              <a:buNone/>
              <a:defRPr sz="1800" b="0" i="0" u="none" strike="noStrike" cap="none">
                <a:solidFill>
                  <a:schemeClr val="dk1"/>
                </a:solidFill>
                <a:latin typeface="Calibri"/>
                <a:ea typeface="Calibri"/>
                <a:cs typeface="Calibri"/>
                <a:sym typeface="Calibri"/>
              </a:defRPr>
            </a:lvl8pPr>
            <a:lvl9pPr marL="3657323"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4" name="Shape 4"/>
          <p:cNvSpPr txBox="1">
            <a:spLocks noGrp="1"/>
          </p:cNvSpPr>
          <p:nvPr>
            <p:ph type="dt" idx="10"/>
          </p:nvPr>
        </p:nvSpPr>
        <p:spPr>
          <a:xfrm>
            <a:off x="3855837" y="0"/>
            <a:ext cx="2949786" cy="496967"/>
          </a:xfrm>
          <a:prstGeom prst="rect">
            <a:avLst/>
          </a:prstGeom>
          <a:noFill/>
          <a:ln>
            <a:noFill/>
          </a:ln>
        </p:spPr>
        <p:txBody>
          <a:bodyPr lIns="91418" tIns="91418" rIns="91418" bIns="91418"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165" marR="0" lvl="1" indent="0" algn="l" rtl="0">
              <a:spcBef>
                <a:spcPts val="0"/>
              </a:spcBef>
              <a:buNone/>
              <a:defRPr sz="1800" b="0" i="0" u="none" strike="noStrike" cap="none">
                <a:solidFill>
                  <a:schemeClr val="dk1"/>
                </a:solidFill>
                <a:latin typeface="Calibri"/>
                <a:ea typeface="Calibri"/>
                <a:cs typeface="Calibri"/>
                <a:sym typeface="Calibri"/>
              </a:defRPr>
            </a:lvl2pPr>
            <a:lvl3pPr marL="914331" marR="0" lvl="2" indent="0" algn="l" rtl="0">
              <a:spcBef>
                <a:spcPts val="0"/>
              </a:spcBef>
              <a:buNone/>
              <a:defRPr sz="1800" b="0" i="0" u="none" strike="noStrike" cap="none">
                <a:solidFill>
                  <a:schemeClr val="dk1"/>
                </a:solidFill>
                <a:latin typeface="Calibri"/>
                <a:ea typeface="Calibri"/>
                <a:cs typeface="Calibri"/>
                <a:sym typeface="Calibri"/>
              </a:defRPr>
            </a:lvl3pPr>
            <a:lvl4pPr marL="1371496" marR="0" lvl="3" indent="0" algn="l" rtl="0">
              <a:spcBef>
                <a:spcPts val="0"/>
              </a:spcBef>
              <a:buNone/>
              <a:defRPr sz="1800" b="0" i="0" u="none" strike="noStrike" cap="none">
                <a:solidFill>
                  <a:schemeClr val="dk1"/>
                </a:solidFill>
                <a:latin typeface="Calibri"/>
                <a:ea typeface="Calibri"/>
                <a:cs typeface="Calibri"/>
                <a:sym typeface="Calibri"/>
              </a:defRPr>
            </a:lvl4pPr>
            <a:lvl5pPr marL="1828661" marR="0" lvl="4" indent="0" algn="l" rtl="0">
              <a:spcBef>
                <a:spcPts val="0"/>
              </a:spcBef>
              <a:buNone/>
              <a:defRPr sz="1800" b="0" i="0" u="none" strike="noStrike" cap="none">
                <a:solidFill>
                  <a:schemeClr val="dk1"/>
                </a:solidFill>
                <a:latin typeface="Calibri"/>
                <a:ea typeface="Calibri"/>
                <a:cs typeface="Calibri"/>
                <a:sym typeface="Calibri"/>
              </a:defRPr>
            </a:lvl5pPr>
            <a:lvl6pPr marL="2285827" marR="0" lvl="5" indent="0" algn="l" rtl="0">
              <a:spcBef>
                <a:spcPts val="0"/>
              </a:spcBef>
              <a:buNone/>
              <a:defRPr sz="1800" b="0" i="0" u="none" strike="noStrike" cap="none">
                <a:solidFill>
                  <a:schemeClr val="dk1"/>
                </a:solidFill>
                <a:latin typeface="Calibri"/>
                <a:ea typeface="Calibri"/>
                <a:cs typeface="Calibri"/>
                <a:sym typeface="Calibri"/>
              </a:defRPr>
            </a:lvl6pPr>
            <a:lvl7pPr marL="2742992" marR="0" lvl="6" indent="0" algn="l" rtl="0">
              <a:spcBef>
                <a:spcPts val="0"/>
              </a:spcBef>
              <a:buNone/>
              <a:defRPr sz="1800" b="0" i="0" u="none" strike="noStrike" cap="none">
                <a:solidFill>
                  <a:schemeClr val="dk1"/>
                </a:solidFill>
                <a:latin typeface="Calibri"/>
                <a:ea typeface="Calibri"/>
                <a:cs typeface="Calibri"/>
                <a:sym typeface="Calibri"/>
              </a:defRPr>
            </a:lvl7pPr>
            <a:lvl8pPr marL="3200158" marR="0" lvl="7" indent="0" algn="l" rtl="0">
              <a:spcBef>
                <a:spcPts val="0"/>
              </a:spcBef>
              <a:buNone/>
              <a:defRPr sz="1800" b="0" i="0" u="none" strike="noStrike" cap="none">
                <a:solidFill>
                  <a:schemeClr val="dk1"/>
                </a:solidFill>
                <a:latin typeface="Calibri"/>
                <a:ea typeface="Calibri"/>
                <a:cs typeface="Calibri"/>
                <a:sym typeface="Calibri"/>
              </a:defRPr>
            </a:lvl8pPr>
            <a:lvl9pPr marL="3657323"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5" name="Shape 5"/>
          <p:cNvSpPr>
            <a:spLocks noGrp="1" noRot="1" noChangeAspect="1"/>
          </p:cNvSpPr>
          <p:nvPr>
            <p:ph type="sldImg" idx="3"/>
          </p:nvPr>
        </p:nvSpPr>
        <p:spPr>
          <a:xfrm>
            <a:off x="919163" y="746125"/>
            <a:ext cx="4968875"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0722" y="4721187"/>
            <a:ext cx="5445759" cy="4472702"/>
          </a:xfrm>
          <a:prstGeom prst="rect">
            <a:avLst/>
          </a:prstGeom>
          <a:noFill/>
          <a:ln>
            <a:noFill/>
          </a:ln>
        </p:spPr>
        <p:txBody>
          <a:bodyPr lIns="91418" tIns="91418" rIns="91418" bIns="91418"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9440646"/>
            <a:ext cx="2949786" cy="496967"/>
          </a:xfrm>
          <a:prstGeom prst="rect">
            <a:avLst/>
          </a:prstGeom>
          <a:noFill/>
          <a:ln>
            <a:noFill/>
          </a:ln>
        </p:spPr>
        <p:txBody>
          <a:bodyPr lIns="91418" tIns="91418" rIns="91418" bIns="91418"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165" marR="0" lvl="1" indent="0" algn="l" rtl="0">
              <a:spcBef>
                <a:spcPts val="0"/>
              </a:spcBef>
              <a:buNone/>
              <a:defRPr sz="1800" b="0" i="0" u="none" strike="noStrike" cap="none">
                <a:solidFill>
                  <a:schemeClr val="dk1"/>
                </a:solidFill>
                <a:latin typeface="Calibri"/>
                <a:ea typeface="Calibri"/>
                <a:cs typeface="Calibri"/>
                <a:sym typeface="Calibri"/>
              </a:defRPr>
            </a:lvl2pPr>
            <a:lvl3pPr marL="914331" marR="0" lvl="2" indent="0" algn="l" rtl="0">
              <a:spcBef>
                <a:spcPts val="0"/>
              </a:spcBef>
              <a:buNone/>
              <a:defRPr sz="1800" b="0" i="0" u="none" strike="noStrike" cap="none">
                <a:solidFill>
                  <a:schemeClr val="dk1"/>
                </a:solidFill>
                <a:latin typeface="Calibri"/>
                <a:ea typeface="Calibri"/>
                <a:cs typeface="Calibri"/>
                <a:sym typeface="Calibri"/>
              </a:defRPr>
            </a:lvl3pPr>
            <a:lvl4pPr marL="1371496" marR="0" lvl="3" indent="0" algn="l" rtl="0">
              <a:spcBef>
                <a:spcPts val="0"/>
              </a:spcBef>
              <a:buNone/>
              <a:defRPr sz="1800" b="0" i="0" u="none" strike="noStrike" cap="none">
                <a:solidFill>
                  <a:schemeClr val="dk1"/>
                </a:solidFill>
                <a:latin typeface="Calibri"/>
                <a:ea typeface="Calibri"/>
                <a:cs typeface="Calibri"/>
                <a:sym typeface="Calibri"/>
              </a:defRPr>
            </a:lvl4pPr>
            <a:lvl5pPr marL="1828661" marR="0" lvl="4" indent="0" algn="l" rtl="0">
              <a:spcBef>
                <a:spcPts val="0"/>
              </a:spcBef>
              <a:buNone/>
              <a:defRPr sz="1800" b="0" i="0" u="none" strike="noStrike" cap="none">
                <a:solidFill>
                  <a:schemeClr val="dk1"/>
                </a:solidFill>
                <a:latin typeface="Calibri"/>
                <a:ea typeface="Calibri"/>
                <a:cs typeface="Calibri"/>
                <a:sym typeface="Calibri"/>
              </a:defRPr>
            </a:lvl5pPr>
            <a:lvl6pPr marL="2285827" marR="0" lvl="5" indent="0" algn="l" rtl="0">
              <a:spcBef>
                <a:spcPts val="0"/>
              </a:spcBef>
              <a:buNone/>
              <a:defRPr sz="1800" b="0" i="0" u="none" strike="noStrike" cap="none">
                <a:solidFill>
                  <a:schemeClr val="dk1"/>
                </a:solidFill>
                <a:latin typeface="Calibri"/>
                <a:ea typeface="Calibri"/>
                <a:cs typeface="Calibri"/>
                <a:sym typeface="Calibri"/>
              </a:defRPr>
            </a:lvl6pPr>
            <a:lvl7pPr marL="2742992" marR="0" lvl="6" indent="0" algn="l" rtl="0">
              <a:spcBef>
                <a:spcPts val="0"/>
              </a:spcBef>
              <a:buNone/>
              <a:defRPr sz="1800" b="0" i="0" u="none" strike="noStrike" cap="none">
                <a:solidFill>
                  <a:schemeClr val="dk1"/>
                </a:solidFill>
                <a:latin typeface="Calibri"/>
                <a:ea typeface="Calibri"/>
                <a:cs typeface="Calibri"/>
                <a:sym typeface="Calibri"/>
              </a:defRPr>
            </a:lvl7pPr>
            <a:lvl8pPr marL="3200158" marR="0" lvl="7" indent="0" algn="l" rtl="0">
              <a:spcBef>
                <a:spcPts val="0"/>
              </a:spcBef>
              <a:buNone/>
              <a:defRPr sz="1800" b="0" i="0" u="none" strike="noStrike" cap="none">
                <a:solidFill>
                  <a:schemeClr val="dk1"/>
                </a:solidFill>
                <a:latin typeface="Calibri"/>
                <a:ea typeface="Calibri"/>
                <a:cs typeface="Calibri"/>
                <a:sym typeface="Calibri"/>
              </a:defRPr>
            </a:lvl8pPr>
            <a:lvl9pPr marL="3657323"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8" name="Shape 8"/>
          <p:cNvSpPr txBox="1">
            <a:spLocks noGrp="1"/>
          </p:cNvSpPr>
          <p:nvPr>
            <p:ph type="sldNum" idx="12"/>
          </p:nvPr>
        </p:nvSpPr>
        <p:spPr>
          <a:xfrm>
            <a:off x="3855837" y="9440646"/>
            <a:ext cx="2949786" cy="496967"/>
          </a:xfrm>
          <a:prstGeom prst="rect">
            <a:avLst/>
          </a:prstGeom>
          <a:noFill/>
          <a:ln>
            <a:noFill/>
          </a:ln>
        </p:spPr>
        <p:txBody>
          <a:bodyPr lIns="91418" tIns="45696" rIns="91418" bIns="45696" anchor="b" anchorCtr="0">
            <a:noAutofit/>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4160970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8" Type="http://schemas.openxmlformats.org/officeDocument/2006/relationships/hyperlink" Target="http://www.un.org/ga/search/view_doc.asp?symbol=A/69/L.85&amp;Lang=F" TargetMode="External"/><Relationship Id="rId3" Type="http://schemas.openxmlformats.org/officeDocument/2006/relationships/hyperlink" Target="http://www.un.org/sustainabledevelopment" TargetMode="External"/><Relationship Id="rId7" Type="http://schemas.openxmlformats.org/officeDocument/2006/relationships/hyperlink" Target="http://www.un.org/ga/search/view_doc.asp?symbol=A/69/L.85&amp;Lang=E"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www.un.org/ga/search/view_doc.asp?symbol=A/69/L.85&amp;Lang=C" TargetMode="External"/><Relationship Id="rId5" Type="http://schemas.openxmlformats.org/officeDocument/2006/relationships/hyperlink" Target="http://www.un.org/ga/search/view_doc.asp?symbol=A/69/L.85&amp;Lang=A" TargetMode="External"/><Relationship Id="rId10" Type="http://schemas.openxmlformats.org/officeDocument/2006/relationships/hyperlink" Target="http://www.un.org/ga/search/view_doc.asp?symbol=A/69/L.85&amp;Lang=S" TargetMode="External"/><Relationship Id="rId4" Type="http://schemas.openxmlformats.org/officeDocument/2006/relationships/hyperlink" Target="https://sustainabledevelopment.un.org/content/documents/21252030%20Agenda%20for%20Sustainable%20Development%20web.pdf" TargetMode="External"/><Relationship Id="rId9" Type="http://schemas.openxmlformats.org/officeDocument/2006/relationships/hyperlink" Target="http://www.un.org/ga/search/view_doc.asp?symbol=A/69/L.85&amp;Lang=R"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txBox="1">
            <a:spLocks noGrp="1"/>
          </p:cNvSpPr>
          <p:nvPr>
            <p:ph type="body" idx="1"/>
          </p:nvPr>
        </p:nvSpPr>
        <p:spPr>
          <a:xfrm>
            <a:off x="680722" y="4721187"/>
            <a:ext cx="5445759" cy="4472702"/>
          </a:xfrm>
          <a:prstGeom prst="rect">
            <a:avLst/>
          </a:prstGeom>
        </p:spPr>
        <p:txBody>
          <a:bodyPr lIns="91418" tIns="91418" rIns="91418" bIns="91418" anchor="t" anchorCtr="0">
            <a:noAutofit/>
          </a:bodyPr>
          <a:lstStyle/>
          <a:p>
            <a:endParaRPr dirty="0"/>
          </a:p>
        </p:txBody>
      </p:sp>
      <p:sp>
        <p:nvSpPr>
          <p:cNvPr id="90" name="Shape 90"/>
          <p:cNvSpPr>
            <a:spLocks noGrp="1" noRot="1" noChangeAspect="1"/>
          </p:cNvSpPr>
          <p:nvPr>
            <p:ph type="sldImg" idx="2"/>
          </p:nvPr>
        </p:nvSpPr>
        <p:spPr>
          <a:xfrm>
            <a:off x="919163" y="746125"/>
            <a:ext cx="4968875" cy="3725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0855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919163" y="746125"/>
            <a:ext cx="4968875"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8" name="Shape 168"/>
          <p:cNvSpPr txBox="1">
            <a:spLocks noGrp="1"/>
          </p:cNvSpPr>
          <p:nvPr>
            <p:ph type="body" idx="1"/>
          </p:nvPr>
        </p:nvSpPr>
        <p:spPr>
          <a:xfrm>
            <a:off x="680722" y="4721187"/>
            <a:ext cx="5445759" cy="4472702"/>
          </a:xfrm>
          <a:prstGeom prst="rect">
            <a:avLst/>
          </a:prstGeom>
          <a:noFill/>
          <a:ln>
            <a:noFill/>
          </a:ln>
        </p:spPr>
        <p:txBody>
          <a:bodyPr lIns="91418" tIns="45696" rIns="91418" bIns="45696" anchor="t" anchorCtr="0">
            <a:noAutofit/>
          </a:bodyPr>
          <a:lstStyle/>
          <a:p>
            <a:pPr algn="just">
              <a:buClr>
                <a:schemeClr val="dk1"/>
              </a:buClr>
              <a:buSzPct val="25000"/>
            </a:pPr>
            <a:r>
              <a:rPr lang="en-US" sz="1100" dirty="0">
                <a:latin typeface="Arial" panose="020B0604020202020204" pitchFamily="34" charset="0"/>
                <a:ea typeface="ＭＳ Ｐゴシック" panose="020B0600070205080204" pitchFamily="50" charset="-128"/>
                <a:cs typeface="Arial" panose="020B0604020202020204" pitchFamily="34" charset="0"/>
              </a:rPr>
              <a:t> </a:t>
            </a:r>
          </a:p>
          <a:p>
            <a:pPr algn="just"/>
            <a:r>
              <a:rPr lang="en-US" sz="1100" dirty="0">
                <a:latin typeface="Arial" panose="020B0604020202020204" pitchFamily="34" charset="0"/>
                <a:ea typeface="ＭＳ Ｐゴシック" panose="020B0600070205080204" pitchFamily="50" charset="-128"/>
                <a:cs typeface="Arial" panose="020B0604020202020204" pitchFamily="34" charset="0"/>
              </a:rPr>
              <a:t>17</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の目標と</a:t>
            </a:r>
            <a:r>
              <a:rPr lang="en-US" sz="1100" dirty="0">
                <a:latin typeface="Arial" panose="020B0604020202020204" pitchFamily="34" charset="0"/>
                <a:ea typeface="ＭＳ Ｐゴシック" panose="020B0600070205080204" pitchFamily="50" charset="-128"/>
                <a:cs typeface="Arial" panose="020B0604020202020204" pitchFamily="34" charset="0"/>
              </a:rPr>
              <a:t>169</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のターゲット達成に向けた進捗状況は、</a:t>
            </a:r>
            <a:r>
              <a:rPr lang="ja-JP" altLang="en-US" sz="1100" b="1" dirty="0">
                <a:latin typeface="Arial" panose="020B0604020202020204" pitchFamily="34" charset="0"/>
                <a:ea typeface="ＭＳ Ｐゴシック" panose="020B0600070205080204" pitchFamily="50" charset="-128"/>
                <a:cs typeface="Arial" panose="020B0604020202020204" pitchFamily="34" charset="0"/>
              </a:rPr>
              <a:t>グローバル指標枠組を用いて</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監視します。「持続可能な開発目標（</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SDGs</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）」に関するグローバル指標枠組案は、「持続可能な開発のための</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2030</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アジェンダ」の実施体制を構成する最後の要素として、</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2016</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年</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3</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月の国連統計委員会第</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47</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会期で合意されました。</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Clr>
                <a:schemeClr val="dk1"/>
              </a:buClr>
              <a:buSzPct val="100000"/>
            </a:pPr>
            <a:endParaRPr lang="en-US" sz="1100" b="1" dirty="0">
              <a:latin typeface="Arial" panose="020B0604020202020204" pitchFamily="34" charset="0"/>
              <a:ea typeface="ＭＳ Ｐゴシック" panose="020B0600070205080204" pitchFamily="50" charset="-128"/>
              <a:cs typeface="Arial" panose="020B0604020202020204" pitchFamily="34" charset="0"/>
            </a:endParaRPr>
          </a:p>
          <a:p>
            <a:pPr algn="just">
              <a:buClr>
                <a:schemeClr val="dk1"/>
              </a:buClr>
              <a:buSzPct val="100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各国政府は</a:t>
            </a:r>
            <a:r>
              <a:rPr lang="ja-JP" altLang="en-US" sz="1100" b="1" dirty="0">
                <a:latin typeface="Arial" panose="020B0604020202020204" pitchFamily="34" charset="0"/>
                <a:ea typeface="ＭＳ Ｐゴシック" panose="020B0600070205080204" pitchFamily="50" charset="-128"/>
                <a:cs typeface="Arial" panose="020B0604020202020204" pitchFamily="34" charset="0"/>
              </a:rPr>
              <a:t>当事者意識を持って、</a:t>
            </a:r>
            <a:r>
              <a:rPr lang="en-US" altLang="ja-JP" sz="1100" b="1" dirty="0">
                <a:latin typeface="Arial" panose="020B0604020202020204" pitchFamily="34" charset="0"/>
                <a:ea typeface="ＭＳ Ｐゴシック" panose="020B0600070205080204" pitchFamily="50" charset="-128"/>
                <a:cs typeface="Arial" panose="020B0604020202020204" pitchFamily="34" charset="0"/>
              </a:rPr>
              <a:t>17</a:t>
            </a:r>
            <a:r>
              <a:rPr lang="ja-JP" altLang="en-US" sz="1100" b="1" dirty="0">
                <a:latin typeface="Arial" panose="020B0604020202020204" pitchFamily="34" charset="0"/>
                <a:ea typeface="ＭＳ Ｐゴシック" panose="020B0600070205080204" pitchFamily="50" charset="-128"/>
                <a:cs typeface="Arial" panose="020B0604020202020204" pitchFamily="34" charset="0"/>
              </a:rPr>
              <a:t>の目標達成に向けた国内枠組を確立するよう期待</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されています。目標実現に向けた進捗状況のフォローアップと審査を行う責任は、主として各国にあり、そのためには良質で簡単に利用できるデータの迅速な収集が必要になります。</a:t>
            </a:r>
            <a:r>
              <a:rPr lang="en-US" sz="1100" dirty="0">
                <a:latin typeface="Arial" panose="020B0604020202020204" pitchFamily="34" charset="0"/>
                <a:ea typeface="ＭＳ Ｐゴシック" panose="020B0600070205080204" pitchFamily="50" charset="-128"/>
                <a:cs typeface="Arial" panose="020B0604020202020204" pitchFamily="34" charset="0"/>
              </a:rPr>
              <a:t> </a:t>
            </a:r>
          </a:p>
          <a:p>
            <a:pPr algn="just">
              <a:buClr>
                <a:schemeClr val="dk1"/>
              </a:buClr>
              <a:buSzPct val="100000"/>
            </a:pP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defTabSz="922355">
              <a:buClr>
                <a:schemeClr val="dk1"/>
              </a:buClr>
              <a:buSzPct val="100000"/>
              <a:defRPr/>
            </a:pPr>
            <a:r>
              <a:rPr lang="ja-JP" altLang="en-US" sz="1100" b="1" dirty="0">
                <a:latin typeface="Arial" panose="020B0604020202020204" pitchFamily="34" charset="0"/>
                <a:ea typeface="ＭＳ Ｐゴシック" panose="020B0600070205080204" pitchFamily="50" charset="-128"/>
                <a:cs typeface="Arial" panose="020B0604020202020204" pitchFamily="34" charset="0"/>
              </a:rPr>
              <a:t>国内レベルの分析に基づき実施される地域的なフォローアップと審査</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は、グローバル・レベルでのフォローアップと審査に役立てられます。</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Clr>
                <a:schemeClr val="dk1"/>
              </a:buClr>
              <a:buSzPct val="100000"/>
            </a:pP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Clr>
                <a:schemeClr val="dk1"/>
              </a:buClr>
              <a:buSzPct val="100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毎年開催される</a:t>
            </a:r>
            <a:r>
              <a:rPr lang="ja-JP" altLang="en-US" sz="1100" b="1" dirty="0">
                <a:latin typeface="Arial" panose="020B0604020202020204" pitchFamily="34" charset="0"/>
                <a:ea typeface="ＭＳ Ｐゴシック" panose="020B0600070205080204" pitchFamily="50" charset="-128"/>
                <a:cs typeface="Arial" panose="020B0604020202020204" pitchFamily="34" charset="0"/>
              </a:rPr>
              <a:t>持続可能な開発に関するハイレベル政治フォーラム</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では、</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2030</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アジェンダの国別、テーマ別審査の総括を行います。</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Clr>
                <a:schemeClr val="dk1"/>
              </a:buClr>
              <a:buSzPct val="100000"/>
            </a:pPr>
            <a:endParaRPr lang="en-US" sz="1100" b="1" dirty="0">
              <a:latin typeface="Arial" panose="020B0604020202020204" pitchFamily="34" charset="0"/>
              <a:ea typeface="ＭＳ Ｐゴシック" panose="020B0600070205080204" pitchFamily="50" charset="-128"/>
              <a:cs typeface="Arial" panose="020B0604020202020204" pitchFamily="34" charset="0"/>
            </a:endParaRPr>
          </a:p>
          <a:p>
            <a:pPr algn="just">
              <a:buClr>
                <a:schemeClr val="dk1"/>
              </a:buClr>
              <a:buSzPct val="100000"/>
            </a:pPr>
            <a:r>
              <a:rPr lang="ja-JP" altLang="en-US" sz="1100" b="1" dirty="0">
                <a:latin typeface="Arial" panose="020B0604020202020204" pitchFamily="34" charset="0"/>
                <a:ea typeface="ＭＳ Ｐゴシック" panose="020B0600070205080204" pitchFamily="50" charset="-128"/>
                <a:cs typeface="Arial" panose="020B0604020202020204" pitchFamily="34" charset="0"/>
              </a:rPr>
              <a:t>年次</a:t>
            </a:r>
            <a:r>
              <a:rPr lang="en-US" altLang="ja-JP" sz="1100" b="1" dirty="0">
                <a:latin typeface="Arial" panose="020B0604020202020204" pitchFamily="34" charset="0"/>
                <a:ea typeface="ＭＳ Ｐゴシック" panose="020B0600070205080204" pitchFamily="50" charset="-128"/>
                <a:cs typeface="Arial" panose="020B0604020202020204" pitchFamily="34" charset="0"/>
              </a:rPr>
              <a:t>SDG</a:t>
            </a:r>
            <a:r>
              <a:rPr lang="ja-JP" altLang="en-US" sz="1100" b="1" dirty="0">
                <a:latin typeface="Arial" panose="020B0604020202020204" pitchFamily="34" charset="0"/>
                <a:ea typeface="ＭＳ Ｐゴシック" panose="020B0600070205080204" pitchFamily="50" charset="-128"/>
                <a:cs typeface="Arial" panose="020B0604020202020204" pitchFamily="34" charset="0"/>
              </a:rPr>
              <a:t>進捗報告書</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の作成も期待されています。</a:t>
            </a:r>
            <a:r>
              <a:rPr lang="en-US" sz="1100" dirty="0">
                <a:latin typeface="Arial" panose="020B0604020202020204" pitchFamily="34" charset="0"/>
                <a:ea typeface="ＭＳ Ｐゴシック" panose="020B0600070205080204" pitchFamily="50" charset="-128"/>
                <a:cs typeface="Arial" panose="020B0604020202020204" pitchFamily="34" charset="0"/>
              </a:rPr>
              <a:t> </a:t>
            </a:r>
          </a:p>
          <a:p>
            <a:pPr algn="just">
              <a:buClr>
                <a:schemeClr val="dk1"/>
              </a:buClr>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Clr>
                <a:schemeClr val="dk1"/>
              </a:buClr>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Clr>
                <a:schemeClr val="dk1"/>
              </a:buClr>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69" name="Shape 169"/>
          <p:cNvSpPr txBox="1">
            <a:spLocks noGrp="1"/>
          </p:cNvSpPr>
          <p:nvPr>
            <p:ph type="sldNum" idx="12"/>
          </p:nvPr>
        </p:nvSpPr>
        <p:spPr>
          <a:xfrm>
            <a:off x="3855837" y="9440646"/>
            <a:ext cx="2949786" cy="496967"/>
          </a:xfrm>
          <a:prstGeom prst="rect">
            <a:avLst/>
          </a:prstGeom>
          <a:noFill/>
          <a:ln>
            <a:noFill/>
          </a:ln>
        </p:spPr>
        <p:txBody>
          <a:bodyPr lIns="91418" tIns="45696" rIns="91418" bIns="45696"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10</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0357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919163" y="746125"/>
            <a:ext cx="4968875"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7" name="Shape 177"/>
          <p:cNvSpPr txBox="1">
            <a:spLocks noGrp="1"/>
          </p:cNvSpPr>
          <p:nvPr>
            <p:ph type="body" idx="1"/>
          </p:nvPr>
        </p:nvSpPr>
        <p:spPr>
          <a:xfrm>
            <a:off x="680722" y="4721187"/>
            <a:ext cx="5445759" cy="4472702"/>
          </a:xfrm>
          <a:prstGeom prst="rect">
            <a:avLst/>
          </a:prstGeom>
          <a:noFill/>
          <a:ln>
            <a:noFill/>
          </a:ln>
        </p:spPr>
        <p:txBody>
          <a:bodyPr lIns="91418" tIns="45696" rIns="91418" bIns="45696" anchor="t" anchorCtr="0">
            <a:noAutofit/>
          </a:bodyPr>
          <a:lstStyle/>
          <a:p>
            <a:pPr algn="just">
              <a:buSzPct val="25000"/>
            </a:pPr>
            <a:r>
              <a:rPr lang="en-US" altLang="ja-JP" sz="1100" dirty="0">
                <a:latin typeface="Arial" panose="020B0604020202020204" pitchFamily="34" charset="0"/>
                <a:ea typeface="ＭＳ Ｐゴシック" panose="020B0600070205080204" pitchFamily="50" charset="-128"/>
                <a:cs typeface="Arial" panose="020B0604020202020204" pitchFamily="34" charset="0"/>
              </a:rPr>
              <a:t>1990</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年以来、極度の貧困率は半分以下に低下しました。これは目覚ましい成果ではあるものの、開発途上地域では今でも</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5</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人に</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人が一日</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ドル</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25</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セント未満で暮らしており、これをわずかに上回る所得で生活している人々はさらに数百万人に及ぶほか、貧困に逆戻りする危険性を抱えている人々も多数に上ります。</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r>
              <a:rPr lang="en-US" sz="1100" dirty="0">
                <a:latin typeface="Arial" panose="020B0604020202020204" pitchFamily="34" charset="0"/>
                <a:ea typeface="ＭＳ Ｐゴシック" panose="020B0600070205080204" pitchFamily="50" charset="-128"/>
                <a:cs typeface="Arial" panose="020B0604020202020204" pitchFamily="34" charset="0"/>
              </a:rPr>
              <a:t> </a:t>
            </a:r>
          </a:p>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貧困とは単に、持続可能な生活を確保する収入や資産がないことではありません。それは飢餓や栄養不良、教育その他の基本的サービスへのアクセス不足、社会的な差別や排除、さらには意思決定からの除外など、多様な形態を取って出現します。持続可能な雇用を提供し、平等を推進できるよう、経済成長を包摂的なものとしなければなりません。</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78" name="Shape 178"/>
          <p:cNvSpPr txBox="1">
            <a:spLocks noGrp="1"/>
          </p:cNvSpPr>
          <p:nvPr>
            <p:ph type="sldNum" idx="12"/>
          </p:nvPr>
        </p:nvSpPr>
        <p:spPr>
          <a:xfrm>
            <a:off x="3855837" y="9440646"/>
            <a:ext cx="2949786" cy="496967"/>
          </a:xfrm>
          <a:prstGeom prst="rect">
            <a:avLst/>
          </a:prstGeom>
          <a:noFill/>
          <a:ln>
            <a:noFill/>
          </a:ln>
        </p:spPr>
        <p:txBody>
          <a:bodyPr lIns="91418" tIns="45696" rIns="91418" bIns="45696"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11</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2548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919163" y="746125"/>
            <a:ext cx="4968875"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7" name="Shape 187"/>
          <p:cNvSpPr txBox="1">
            <a:spLocks noGrp="1"/>
          </p:cNvSpPr>
          <p:nvPr>
            <p:ph type="body" idx="1"/>
          </p:nvPr>
        </p:nvSpPr>
        <p:spPr>
          <a:xfrm>
            <a:off x="680722" y="4721187"/>
            <a:ext cx="5445759" cy="4472702"/>
          </a:xfrm>
          <a:prstGeom prst="rect">
            <a:avLst/>
          </a:prstGeom>
          <a:noFill/>
          <a:ln>
            <a:noFill/>
          </a:ln>
        </p:spPr>
        <p:txBody>
          <a:bodyPr lIns="91418" tIns="45696" rIns="91418" bIns="45696" anchor="t" anchorCtr="0">
            <a:noAutofit/>
          </a:bodyPr>
          <a:lstStyle/>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農林水産業は適切に管理すれば、すべての人に栄養価の高い食料を提供し、適正な収入を生み出す一方で、人間中心型の農村開発を支え、環境を守ることもできます。</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現在は土壌や淡水、海洋、生物多様性の劣化が急速に進んでいます。気候変動は私たちが依存する資源にさらに大きな圧力をかけ、干ばつや洪水など災害に関連するリスクも高めています。農村部には男女を問わず、自分たちの土地で生計を立てられなくなり、機会を求めて都市への移住を余儀なくされる人々が多くいます。</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現時点で空腹を抱えている</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7</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億</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9,500</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万あまりの人々と、</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2050</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年までに増加が予測される</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20</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億人に食料を供給するためには、世界の食料・農業システムを根本的に変革することが必要です。</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食料・農業部門は開発課題の解決に鍵を握るだけでなく、飢餓と貧困の根絶にも中心的な役割を果たします。</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88" name="Shape 188"/>
          <p:cNvSpPr txBox="1">
            <a:spLocks noGrp="1"/>
          </p:cNvSpPr>
          <p:nvPr>
            <p:ph type="sldNum" idx="12"/>
          </p:nvPr>
        </p:nvSpPr>
        <p:spPr>
          <a:xfrm>
            <a:off x="3855837" y="9440646"/>
            <a:ext cx="2949786" cy="496967"/>
          </a:xfrm>
          <a:prstGeom prst="rect">
            <a:avLst/>
          </a:prstGeom>
          <a:noFill/>
          <a:ln>
            <a:noFill/>
          </a:ln>
        </p:spPr>
        <p:txBody>
          <a:bodyPr lIns="91418" tIns="45696" rIns="91418" bIns="45696"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12</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7127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919163" y="746125"/>
            <a:ext cx="4968875"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7" name="Shape 197"/>
          <p:cNvSpPr txBox="1">
            <a:spLocks noGrp="1"/>
          </p:cNvSpPr>
          <p:nvPr>
            <p:ph type="body" idx="1"/>
          </p:nvPr>
        </p:nvSpPr>
        <p:spPr>
          <a:xfrm>
            <a:off x="680722" y="4721187"/>
            <a:ext cx="5445759" cy="4472702"/>
          </a:xfrm>
          <a:prstGeom prst="rect">
            <a:avLst/>
          </a:prstGeom>
          <a:noFill/>
          <a:ln>
            <a:noFill/>
          </a:ln>
        </p:spPr>
        <p:txBody>
          <a:bodyPr lIns="91418" tIns="45696" rIns="91418" bIns="45696" anchor="t" anchorCtr="0">
            <a:noAutofit/>
          </a:bodyPr>
          <a:lstStyle/>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あらゆる年齢のすべての人の健康的な生活を確保し、福祉を推進することは、持続可能な開発に欠かせません。平均寿命を延ばし、子どもと妊産婦の死亡に関連する一般的な要因のいくつかを減らすという点では、長足の進歩が見られています。また、きれいな水と衛生へのアクセスの拡大と、マラリア、結核、ポリオ、</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HIV</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／エイズ蔓延の削減についても、大きな前進が達成されています。しかし、様々な疾病を完全に根絶し、新旧の多様な健康問題に対処するためには、さらに一層の取り組みが必要です。</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98" name="Shape 198"/>
          <p:cNvSpPr txBox="1">
            <a:spLocks noGrp="1"/>
          </p:cNvSpPr>
          <p:nvPr>
            <p:ph type="sldNum" idx="12"/>
          </p:nvPr>
        </p:nvSpPr>
        <p:spPr>
          <a:xfrm>
            <a:off x="3855837" y="9440646"/>
            <a:ext cx="2949786" cy="496967"/>
          </a:xfrm>
          <a:prstGeom prst="rect">
            <a:avLst/>
          </a:prstGeom>
          <a:noFill/>
          <a:ln>
            <a:noFill/>
          </a:ln>
        </p:spPr>
        <p:txBody>
          <a:bodyPr lIns="91418" tIns="45696" rIns="91418" bIns="45696"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02379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919163" y="746125"/>
            <a:ext cx="4968875"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7" name="Shape 207"/>
          <p:cNvSpPr txBox="1">
            <a:spLocks noGrp="1"/>
          </p:cNvSpPr>
          <p:nvPr>
            <p:ph type="body" idx="1"/>
          </p:nvPr>
        </p:nvSpPr>
        <p:spPr>
          <a:xfrm>
            <a:off x="680722" y="4721187"/>
            <a:ext cx="5445759" cy="4472702"/>
          </a:xfrm>
          <a:prstGeom prst="rect">
            <a:avLst/>
          </a:prstGeom>
          <a:noFill/>
          <a:ln>
            <a:noFill/>
          </a:ln>
        </p:spPr>
        <p:txBody>
          <a:bodyPr lIns="91418" tIns="45696" rIns="91418" bIns="45696" anchor="t" anchorCtr="0">
            <a:noAutofit/>
          </a:bodyPr>
          <a:lstStyle/>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質の高い教育は、人々の生活改善と持続可能な開発の基盤です。あらゆるレベルの教育へのアクセス拡大や、特に女性と女児の就学率向上については、大きな前進が見られています。基本的識字率は大きく改善しているものの、普遍的な教育に関する目標を達成するためには、さらに一層の取り組みが必要です。例えば、世界は初等教育での男女平等を達成していますが、すべての教育レベルでこのターゲットを達成できている国はほとんどありません。</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208" name="Shape 208"/>
          <p:cNvSpPr txBox="1">
            <a:spLocks noGrp="1"/>
          </p:cNvSpPr>
          <p:nvPr>
            <p:ph type="sldNum" idx="12"/>
          </p:nvPr>
        </p:nvSpPr>
        <p:spPr>
          <a:xfrm>
            <a:off x="3855837" y="9440646"/>
            <a:ext cx="2949786" cy="496967"/>
          </a:xfrm>
          <a:prstGeom prst="rect">
            <a:avLst/>
          </a:prstGeom>
          <a:noFill/>
          <a:ln>
            <a:noFill/>
          </a:ln>
        </p:spPr>
        <p:txBody>
          <a:bodyPr lIns="91418" tIns="45696" rIns="91418" bIns="45696"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14</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38732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a:spLocks noGrp="1" noRot="1" noChangeAspect="1"/>
          </p:cNvSpPr>
          <p:nvPr>
            <p:ph type="sldImg" idx="2"/>
          </p:nvPr>
        </p:nvSpPr>
        <p:spPr>
          <a:xfrm>
            <a:off x="919163" y="746125"/>
            <a:ext cx="4968875"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7" name="Shape 217"/>
          <p:cNvSpPr txBox="1">
            <a:spLocks noGrp="1"/>
          </p:cNvSpPr>
          <p:nvPr>
            <p:ph type="body" idx="1"/>
          </p:nvPr>
        </p:nvSpPr>
        <p:spPr>
          <a:xfrm>
            <a:off x="680722" y="4721187"/>
            <a:ext cx="5445759" cy="4472702"/>
          </a:xfrm>
          <a:prstGeom prst="rect">
            <a:avLst/>
          </a:prstGeom>
          <a:noFill/>
          <a:ln>
            <a:noFill/>
          </a:ln>
        </p:spPr>
        <p:txBody>
          <a:bodyPr lIns="91418" tIns="45696" rIns="91418" bIns="45696" anchor="t" anchorCtr="0">
            <a:noAutofit/>
          </a:bodyPr>
          <a:lstStyle/>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世界はミレニアム開発目標（</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MDGs</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の下で、ジェンダーの平等と女性のエンパワーメントに向けた前進（初等教育へのアクセスにおける男女平等を含む）を達成していますが、女性と女児は依然として、世界各地で差別や暴力を受けています。</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ジェンダーの平等は基本的人権であるだけでなく、平和で豊か、かつ持続可能な世界に必要な基盤でもあります。</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女性と女児に教育や保健医療、ディーセント・ワーク（働きがいのある人間らしい仕事）への平等なアクセスを提供し、政治的・経済的な政策決定プロセスへの平等な参加を確保すれば、持続可能な経済が促進され、社会と人類全体の利益となるでしょう。</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218" name="Shape 218"/>
          <p:cNvSpPr txBox="1">
            <a:spLocks noGrp="1"/>
          </p:cNvSpPr>
          <p:nvPr>
            <p:ph type="sldNum" idx="12"/>
          </p:nvPr>
        </p:nvSpPr>
        <p:spPr>
          <a:xfrm>
            <a:off x="3855837" y="9440646"/>
            <a:ext cx="2949786" cy="496967"/>
          </a:xfrm>
          <a:prstGeom prst="rect">
            <a:avLst/>
          </a:prstGeom>
          <a:noFill/>
          <a:ln>
            <a:noFill/>
          </a:ln>
        </p:spPr>
        <p:txBody>
          <a:bodyPr lIns="91418" tIns="45696" rIns="91418" bIns="45696"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15</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2000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919163" y="746125"/>
            <a:ext cx="4968875"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7" name="Shape 227"/>
          <p:cNvSpPr txBox="1">
            <a:spLocks noGrp="1"/>
          </p:cNvSpPr>
          <p:nvPr>
            <p:ph type="body" idx="1"/>
          </p:nvPr>
        </p:nvSpPr>
        <p:spPr>
          <a:xfrm>
            <a:off x="680722" y="4721187"/>
            <a:ext cx="5445759" cy="4472702"/>
          </a:xfrm>
          <a:prstGeom prst="rect">
            <a:avLst/>
          </a:prstGeom>
          <a:noFill/>
          <a:ln>
            <a:noFill/>
          </a:ln>
        </p:spPr>
        <p:txBody>
          <a:bodyPr lIns="91418" tIns="45696" rIns="91418" bIns="45696" anchor="t" anchorCtr="0">
            <a:noAutofit/>
          </a:bodyPr>
          <a:lstStyle/>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すべての人がきれいな水を利用できるようにすることは、私たちが望む世界で暮らすために欠かせない要素です。地球上には、これを達成するのに十分な真水があります。しかし、経済の悪化やインフラの不備によって毎年、数百万人が水不足や劣悪な衛生状態に関連する疾病で命を失っており、しかも子どもはその大半を占めています。</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水不足や劣悪な水質、衛生施設の不備は全世界で、貧困世帯の食料の安定確保、生計手段の選択、教育の機会に悪影響を及ぼしています。世界の最貧国の中には、干ばつに襲われ、飢餓と栄養不良がさらに悪化している国々もあります。</a:t>
            </a:r>
            <a:endParaRPr lang="en-US" altLang="ja-JP"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r>
              <a:rPr lang="en-US" altLang="ja-JP" sz="1100" dirty="0">
                <a:latin typeface="Arial" panose="020B0604020202020204" pitchFamily="34" charset="0"/>
                <a:ea typeface="ＭＳ Ｐゴシック" panose="020B0600070205080204" pitchFamily="50" charset="-128"/>
                <a:cs typeface="Arial" panose="020B0604020202020204" pitchFamily="34" charset="0"/>
              </a:rPr>
              <a:t>2050</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年までに、</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4</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人に</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人以上が慢性的または反復的な水不足を抱える国で暮らすことになると見られています。</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228" name="Shape 228"/>
          <p:cNvSpPr txBox="1">
            <a:spLocks noGrp="1"/>
          </p:cNvSpPr>
          <p:nvPr>
            <p:ph type="sldNum" idx="12"/>
          </p:nvPr>
        </p:nvSpPr>
        <p:spPr>
          <a:xfrm>
            <a:off x="3855837" y="9440646"/>
            <a:ext cx="2949786" cy="496967"/>
          </a:xfrm>
          <a:prstGeom prst="rect">
            <a:avLst/>
          </a:prstGeom>
          <a:noFill/>
          <a:ln>
            <a:noFill/>
          </a:ln>
        </p:spPr>
        <p:txBody>
          <a:bodyPr lIns="91418" tIns="45696" rIns="91418" bIns="45696"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16</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2260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919163" y="746125"/>
            <a:ext cx="4968875"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8" name="Shape 238"/>
          <p:cNvSpPr txBox="1">
            <a:spLocks noGrp="1"/>
          </p:cNvSpPr>
          <p:nvPr>
            <p:ph type="body" idx="1"/>
          </p:nvPr>
        </p:nvSpPr>
        <p:spPr>
          <a:xfrm>
            <a:off x="680722" y="4721187"/>
            <a:ext cx="5445759" cy="4472702"/>
          </a:xfrm>
          <a:prstGeom prst="rect">
            <a:avLst/>
          </a:prstGeom>
          <a:noFill/>
          <a:ln>
            <a:noFill/>
          </a:ln>
        </p:spPr>
        <p:txBody>
          <a:bodyPr lIns="91418" tIns="45696" rIns="91418" bIns="45696" anchor="t" anchorCtr="0">
            <a:noAutofit/>
          </a:bodyPr>
          <a:lstStyle/>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エネルギーは現在、世界が抱える重要な課題と機会のほとんどで中心的な位置を占めています。雇用であれ、安全保障であれ、気候変動であれ、食料生産であれ、所得の増加であれ、すべての人のエネルギーへのアクセスは必要不可欠です。</a:t>
            </a:r>
            <a:endParaRPr lang="en-US" altLang="ja-JP"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持続可能なエネルギーは、生活や経済、そして地球の変革を図るための機会です。</a:t>
            </a: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潘基文（パン・ギムン）国連事務総長は、近代的エネルギー・サービスへの普遍的なアクセスを確保し、効率を高め、再生可能エネルギー源の利用を増やすため、「万人のための持続可能なエネルギー（</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Sustainable Energy for All</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）」イニシアティブを先頭に立って進めています。</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239" name="Shape 239"/>
          <p:cNvSpPr txBox="1">
            <a:spLocks noGrp="1"/>
          </p:cNvSpPr>
          <p:nvPr>
            <p:ph type="sldNum" idx="12"/>
          </p:nvPr>
        </p:nvSpPr>
        <p:spPr>
          <a:xfrm>
            <a:off x="3855837" y="9440646"/>
            <a:ext cx="2949786" cy="496967"/>
          </a:xfrm>
          <a:prstGeom prst="rect">
            <a:avLst/>
          </a:prstGeom>
          <a:noFill/>
          <a:ln>
            <a:noFill/>
          </a:ln>
        </p:spPr>
        <p:txBody>
          <a:bodyPr lIns="91418" tIns="45696" rIns="91418" bIns="45696"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17</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101080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919163" y="746125"/>
            <a:ext cx="4968875"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8" name="Shape 248"/>
          <p:cNvSpPr txBox="1">
            <a:spLocks noGrp="1"/>
          </p:cNvSpPr>
          <p:nvPr>
            <p:ph type="body" idx="1"/>
          </p:nvPr>
        </p:nvSpPr>
        <p:spPr>
          <a:xfrm>
            <a:off x="680722" y="4721187"/>
            <a:ext cx="5445759" cy="4472702"/>
          </a:xfrm>
          <a:prstGeom prst="rect">
            <a:avLst/>
          </a:prstGeom>
          <a:noFill/>
          <a:ln>
            <a:noFill/>
          </a:ln>
        </p:spPr>
        <p:txBody>
          <a:bodyPr lIns="91418" tIns="45696" rIns="91418" bIns="45696" anchor="t" anchorCtr="0">
            <a:noAutofit/>
          </a:bodyPr>
          <a:lstStyle/>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世界人口の約半数は</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日約</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2</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ドル相当の所得で生活しています。また、仕事があっても貧困から脱出できるとは限らない場所があまりにも多くなっています。改善はとてもゆるやかで不均等でしかありません。貧困根絶のためには経済・社会政策の見直しと改革が迫られています。</a:t>
            </a:r>
            <a:endParaRPr lang="en-US" altLang="ja-JP"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ディーセント・ワーク（働きがいのある人間らしい仕事）の機会の欠如、不十分な投資、過少消費が続いていることで、すべての人が進歩を分かち合わねばならないという、民主主義社会の根底をなす基本的な社会契約が形骸化しています。</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2015</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年以降も、ほとんどすべての経済にとって、質の高い雇用の創出は大きな課題となるでしょう。</a:t>
            </a: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持続可能な経済成長を実現するためには、すべての人が環境を損なうことなく、経済を活性化できる質の高い雇用を得られるための状況を社会が整備する必要があります。また、現役世代全体に雇用の機会と適正な労働条件を提供することも必要です。</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249" name="Shape 249"/>
          <p:cNvSpPr txBox="1">
            <a:spLocks noGrp="1"/>
          </p:cNvSpPr>
          <p:nvPr>
            <p:ph type="sldNum" idx="12"/>
          </p:nvPr>
        </p:nvSpPr>
        <p:spPr>
          <a:xfrm>
            <a:off x="3855837" y="9440646"/>
            <a:ext cx="2949786" cy="496967"/>
          </a:xfrm>
          <a:prstGeom prst="rect">
            <a:avLst/>
          </a:prstGeom>
          <a:noFill/>
          <a:ln>
            <a:noFill/>
          </a:ln>
        </p:spPr>
        <p:txBody>
          <a:bodyPr lIns="91418" tIns="45696" rIns="91418" bIns="45696"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18</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474595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a:spLocks noGrp="1" noRot="1" noChangeAspect="1"/>
          </p:cNvSpPr>
          <p:nvPr>
            <p:ph type="sldImg" idx="2"/>
          </p:nvPr>
        </p:nvSpPr>
        <p:spPr>
          <a:xfrm>
            <a:off x="919163" y="746125"/>
            <a:ext cx="4968875"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8" name="Shape 258"/>
          <p:cNvSpPr txBox="1">
            <a:spLocks noGrp="1"/>
          </p:cNvSpPr>
          <p:nvPr>
            <p:ph type="body" idx="1"/>
          </p:nvPr>
        </p:nvSpPr>
        <p:spPr>
          <a:xfrm>
            <a:off x="680722" y="4721187"/>
            <a:ext cx="5445759" cy="4472702"/>
          </a:xfrm>
          <a:prstGeom prst="rect">
            <a:avLst/>
          </a:prstGeom>
          <a:noFill/>
          <a:ln>
            <a:noFill/>
          </a:ln>
        </p:spPr>
        <p:txBody>
          <a:bodyPr lIns="91418" tIns="45696" rIns="91418" bIns="45696" anchor="t" anchorCtr="0">
            <a:noAutofit/>
          </a:bodyPr>
          <a:lstStyle/>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輸送、灌漑、エネルギー、情報通信技術などのインフラへの投資は、多くの国々で持続可能な開発を達成し、コミュニティーのエンパワーメントを図るうえで欠かせません。生産性と所得の向上や、健康と教育成果の改善にインフラへの投資が必要なことは、以前から認識されています。</a:t>
            </a:r>
            <a:endParaRPr lang="en-US" altLang="ja-JP"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包摂的で持続可能な産業開発は、主要な所得創出源であり、すべての人の生活水準の急速かつ持続的な向上を可能にするとともに、環境上健全な産業化に向けた技術的解決策も提供します。</a:t>
            </a: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技術的進歩は、資源効率の改善や省エネなどの環境関連の目的達成に向けた取り組みの基盤となります。技術やイノベーションがなければ産業化は起こりえず、産業化がなければ開発は起こりえないからです。</a:t>
            </a:r>
            <a:endParaRPr sz="11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259" name="Shape 259"/>
          <p:cNvSpPr txBox="1">
            <a:spLocks noGrp="1"/>
          </p:cNvSpPr>
          <p:nvPr>
            <p:ph type="sldNum" idx="12"/>
          </p:nvPr>
        </p:nvSpPr>
        <p:spPr>
          <a:xfrm>
            <a:off x="3855837" y="9440646"/>
            <a:ext cx="2949786" cy="496967"/>
          </a:xfrm>
          <a:prstGeom prst="rect">
            <a:avLst/>
          </a:prstGeom>
          <a:noFill/>
          <a:ln>
            <a:noFill/>
          </a:ln>
        </p:spPr>
        <p:txBody>
          <a:bodyPr lIns="91418" tIns="45696" rIns="91418" bIns="45696"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19</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205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919163" y="746125"/>
            <a:ext cx="4968875"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6" name="Shape 96"/>
          <p:cNvSpPr txBox="1">
            <a:spLocks noGrp="1"/>
          </p:cNvSpPr>
          <p:nvPr>
            <p:ph type="body" idx="1"/>
          </p:nvPr>
        </p:nvSpPr>
        <p:spPr>
          <a:xfrm>
            <a:off x="680722" y="4721187"/>
            <a:ext cx="5445759" cy="4472702"/>
          </a:xfrm>
          <a:prstGeom prst="rect">
            <a:avLst/>
          </a:prstGeom>
          <a:noFill/>
          <a:ln>
            <a:noFill/>
          </a:ln>
        </p:spPr>
        <p:txBody>
          <a:bodyPr lIns="91418" tIns="45696" rIns="91418" bIns="45696" anchor="t" anchorCtr="0">
            <a:noAutofit/>
          </a:bodyPr>
          <a:lstStyle/>
          <a:p>
            <a:pPr algn="just">
              <a:buClr>
                <a:schemeClr val="dk1"/>
              </a:buClr>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世界のリーダーが</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2015</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年</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9</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月の歴史的な国連サミットで採択した「持続可能な開発のための</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2030</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アジェンダ」に掲げられた</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17</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の「持続可能な開発目標（</a:t>
            </a:r>
            <a:r>
              <a:rPr lang="en-US" sz="1100" dirty="0">
                <a:latin typeface="Arial" panose="020B0604020202020204" pitchFamily="34" charset="0"/>
                <a:ea typeface="ＭＳ Ｐゴシック" panose="020B0600070205080204" pitchFamily="50" charset="-128"/>
                <a:cs typeface="Arial" panose="020B0604020202020204" pitchFamily="34" charset="0"/>
              </a:rPr>
              <a:t>SDGs</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）」は、</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2016</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年</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月</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日に正式に発効しました。今後</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15</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年間、すべての人に普遍的に適用されるこれら新たな目標に基づき、各国はその力を結集し、あらゆる形態の貧困に終止符を打ち、不平等と闘い、気候変動に対処しながら、誰も置き去りにしないことを確保するための取り組みを進めてゆきます。</a:t>
            </a:r>
            <a:r>
              <a:rPr lang="en-US" sz="1100" dirty="0">
                <a:latin typeface="Arial" panose="020B0604020202020204" pitchFamily="34" charset="0"/>
                <a:ea typeface="ＭＳ Ｐゴシック" panose="020B0600070205080204" pitchFamily="50" charset="-128"/>
                <a:cs typeface="Arial" panose="020B0604020202020204" pitchFamily="34" charset="0"/>
              </a:rPr>
              <a:t> </a:t>
            </a: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Clr>
                <a:schemeClr val="dk1"/>
              </a:buClr>
              <a:buSzPct val="25000"/>
            </a:pPr>
            <a:r>
              <a:rPr lang="en-US" sz="1100" dirty="0">
                <a:latin typeface="Arial" panose="020B0604020202020204" pitchFamily="34" charset="0"/>
                <a:ea typeface="ＭＳ Ｐゴシック" panose="020B0600070205080204" pitchFamily="50" charset="-128"/>
                <a:cs typeface="Arial" panose="020B0604020202020204" pitchFamily="34" charset="0"/>
              </a:rPr>
              <a:t>SDGs</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は、ミレニアム開発目標（</a:t>
            </a:r>
            <a:r>
              <a:rPr lang="en-US" sz="1100" dirty="0">
                <a:latin typeface="Arial" panose="020B0604020202020204" pitchFamily="34" charset="0"/>
                <a:ea typeface="ＭＳ Ｐゴシック" panose="020B0600070205080204" pitchFamily="50" charset="-128"/>
                <a:cs typeface="Arial" panose="020B0604020202020204" pitchFamily="34" charset="0"/>
              </a:rPr>
              <a:t>MDGs</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の成果をさらに一歩進め、あらゆる形態の貧困に終止符を打つことをねらいとしています。新たな目標の独自性は、貧しい国も、豊かな国も、中所得国も、すべての国々に対して、豊かさを追求しながら、地球を守ることを呼びかけている点にあります。そして、貧困に終止符を打つため、経済成長を促し、教育、健康、社会的保護、雇用機会を含む幅広い社会的ニーズを充足しながら、気候変動と環境保護に取り組む戦略も必要であることを認識しています。</a:t>
            </a:r>
            <a:r>
              <a:rPr lang="en-US" sz="1100" dirty="0">
                <a:latin typeface="Arial" panose="020B0604020202020204" pitchFamily="34" charset="0"/>
                <a:ea typeface="ＭＳ Ｐゴシック" panose="020B0600070205080204" pitchFamily="50" charset="-128"/>
                <a:cs typeface="Arial" panose="020B0604020202020204" pitchFamily="34" charset="0"/>
              </a:rPr>
              <a:t> </a:t>
            </a: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97" name="Shape 97"/>
          <p:cNvSpPr txBox="1">
            <a:spLocks noGrp="1"/>
          </p:cNvSpPr>
          <p:nvPr>
            <p:ph type="sldNum" idx="12"/>
          </p:nvPr>
        </p:nvSpPr>
        <p:spPr>
          <a:xfrm>
            <a:off x="3855837" y="9440646"/>
            <a:ext cx="2949786" cy="496967"/>
          </a:xfrm>
          <a:prstGeom prst="rect">
            <a:avLst/>
          </a:prstGeom>
          <a:noFill/>
          <a:ln>
            <a:noFill/>
          </a:ln>
        </p:spPr>
        <p:txBody>
          <a:bodyPr lIns="91418" tIns="45696" rIns="91418" bIns="45696"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2</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638714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919163" y="746125"/>
            <a:ext cx="4968875"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8" name="Shape 268"/>
          <p:cNvSpPr txBox="1">
            <a:spLocks noGrp="1"/>
          </p:cNvSpPr>
          <p:nvPr>
            <p:ph type="body" idx="1"/>
          </p:nvPr>
        </p:nvSpPr>
        <p:spPr>
          <a:xfrm>
            <a:off x="680722" y="4721187"/>
            <a:ext cx="5445759" cy="4472702"/>
          </a:xfrm>
          <a:prstGeom prst="rect">
            <a:avLst/>
          </a:prstGeom>
          <a:noFill/>
          <a:ln>
            <a:noFill/>
          </a:ln>
        </p:spPr>
        <p:txBody>
          <a:bodyPr lIns="91418" tIns="45696" rIns="91418" bIns="45696" anchor="t" anchorCtr="0">
            <a:noAutofit/>
          </a:bodyPr>
          <a:lstStyle/>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国際社会は、人々を貧困から脱出させるという点で、長足の進歩を遂げました。後発開発途上国や内陸開発途上国、小島嶼開発途上国といった最も脆弱な国々では、貧困の削減が引き続き進んでいます。しかし、不平等が解消せず、保健・教育サービスその他の資源へのアクセスという点で、大きな格差が残っています。</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また、国家間の経</a:t>
            </a:r>
            <a:r>
              <a:rPr lang="ja-JP" altLang="en-US" sz="1100" dirty="0" smtClean="0">
                <a:latin typeface="Arial" panose="020B0604020202020204" pitchFamily="34" charset="0"/>
                <a:ea typeface="ＭＳ Ｐゴシック" panose="020B0600070205080204" pitchFamily="50" charset="-128"/>
                <a:cs typeface="Arial" panose="020B0604020202020204" pitchFamily="34" charset="0"/>
              </a:rPr>
              <a:t>済的格差が</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縮小傾向にあるとしても、各国国内では不平等が拡大しています。経済成長があっても、それが包摂的でなく、経済、社会、環境という持続可能な開発の</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3</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つの側面にすべて関係するものとならない場合、貧困削減には不十分だというコンセンサスも広がっています。</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不平等を削減するためには、原則として社会から隔絶された恵まれない人々のニーズに注目し、普遍的な政策を導入すべきです。</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269" name="Shape 269"/>
          <p:cNvSpPr txBox="1">
            <a:spLocks noGrp="1"/>
          </p:cNvSpPr>
          <p:nvPr>
            <p:ph type="sldNum" idx="12"/>
          </p:nvPr>
        </p:nvSpPr>
        <p:spPr>
          <a:xfrm>
            <a:off x="3855837" y="9440646"/>
            <a:ext cx="2949786" cy="496967"/>
          </a:xfrm>
          <a:prstGeom prst="rect">
            <a:avLst/>
          </a:prstGeom>
          <a:noFill/>
          <a:ln>
            <a:noFill/>
          </a:ln>
        </p:spPr>
        <p:txBody>
          <a:bodyPr lIns="91418" tIns="45696" rIns="91418" bIns="45696"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20</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724115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a:spLocks noGrp="1" noRot="1" noChangeAspect="1"/>
          </p:cNvSpPr>
          <p:nvPr>
            <p:ph type="sldImg" idx="2"/>
          </p:nvPr>
        </p:nvSpPr>
        <p:spPr>
          <a:xfrm>
            <a:off x="919163" y="746125"/>
            <a:ext cx="4968875"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8" name="Shape 278"/>
          <p:cNvSpPr txBox="1">
            <a:spLocks noGrp="1"/>
          </p:cNvSpPr>
          <p:nvPr>
            <p:ph type="body" idx="1"/>
          </p:nvPr>
        </p:nvSpPr>
        <p:spPr>
          <a:xfrm>
            <a:off x="680722" y="4721187"/>
            <a:ext cx="5445759" cy="4472702"/>
          </a:xfrm>
          <a:prstGeom prst="rect">
            <a:avLst/>
          </a:prstGeom>
          <a:noFill/>
          <a:ln>
            <a:noFill/>
          </a:ln>
        </p:spPr>
        <p:txBody>
          <a:bodyPr lIns="91418" tIns="45696" rIns="91418" bIns="45696" anchor="t" anchorCtr="0">
            <a:noAutofit/>
          </a:bodyPr>
          <a:lstStyle/>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都市はアイデアや商取引、文化、科学、生産性、社会開発など、多くの物事の中心地となっています。最良の状態なら、都市は人々が社会的、経済的に前進を遂げることを可能にしてきました。</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しかし、引き続き雇用と豊かさを作り出しながら、土地や資源に負担をかけ過ぎないような形で都市を維持するためには、多くの課題が残っています。都市部でよく見られる課題としては、過密、基本的サービスを提供するための資金の不足、適切な住宅の不足、インフラの老朽化があげられます。</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都市が抱える諸課題は、その繁栄と成長を継続しつつ、資源の利用を改善し、汚染と貧困を減らす形で克服することが可能です。私たちが望む未来には、基本的サービスやエネルギー、住宅、輸送その他多くのものへのアクセスを確保し、すべての人に機会を提供できる都市が含まれます。</a:t>
            </a:r>
            <a:endParaRPr sz="11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279" name="Shape 279"/>
          <p:cNvSpPr txBox="1">
            <a:spLocks noGrp="1"/>
          </p:cNvSpPr>
          <p:nvPr>
            <p:ph type="sldNum" idx="12"/>
          </p:nvPr>
        </p:nvSpPr>
        <p:spPr>
          <a:xfrm>
            <a:off x="3855837" y="9440646"/>
            <a:ext cx="2949786" cy="496967"/>
          </a:xfrm>
          <a:prstGeom prst="rect">
            <a:avLst/>
          </a:prstGeom>
          <a:noFill/>
          <a:ln>
            <a:noFill/>
          </a:ln>
        </p:spPr>
        <p:txBody>
          <a:bodyPr lIns="91418" tIns="45696" rIns="91418" bIns="45696"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21</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697465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Shape 287"/>
          <p:cNvSpPr>
            <a:spLocks noGrp="1" noRot="1" noChangeAspect="1"/>
          </p:cNvSpPr>
          <p:nvPr>
            <p:ph type="sldImg" idx="2"/>
          </p:nvPr>
        </p:nvSpPr>
        <p:spPr>
          <a:xfrm>
            <a:off x="919163" y="746125"/>
            <a:ext cx="4968875"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8" name="Shape 288"/>
          <p:cNvSpPr txBox="1">
            <a:spLocks noGrp="1"/>
          </p:cNvSpPr>
          <p:nvPr>
            <p:ph type="body" idx="1"/>
          </p:nvPr>
        </p:nvSpPr>
        <p:spPr>
          <a:xfrm>
            <a:off x="680722" y="4721187"/>
            <a:ext cx="5445759" cy="4472702"/>
          </a:xfrm>
          <a:prstGeom prst="rect">
            <a:avLst/>
          </a:prstGeom>
          <a:noFill/>
          <a:ln>
            <a:noFill/>
          </a:ln>
        </p:spPr>
        <p:txBody>
          <a:bodyPr lIns="91418" tIns="45696" rIns="91418" bIns="45696" anchor="t" anchorCtr="0">
            <a:noAutofit/>
          </a:bodyPr>
          <a:lstStyle/>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持続可能な消費と生産には、資源効率の改善と省エネの推進、持続可能なインフラのほか、すべての人に基本的なサービス、環境にやさしく、やりがいのある仕事、生活の質的向上を提供することが関わってきます。これを実現すれば、全般的な開発計画の達成、将来的な経済・環境・社会コストの削減、経済的競争力の強化、さらには貧困の削減に役立ちます。</a:t>
            </a:r>
            <a:endParaRPr lang="en-US" altLang="ja-JP"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持続可能な消費と生産は、「より少ないもので、より大きな、より良い成果を上げる」ことを目指します。ライフサイクル全体を通じて生活の質を改善する一方、資源利用を減らし、地球の劣化を緩和し、汚染を少なくすることで、経済活動から得られる利益を増やします。</a:t>
            </a:r>
            <a:endParaRPr lang="en-US" altLang="ja-JP"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また、生産者から最終消費者に至るまで、サプライ・チェーンにおける体系的なアプローチとアクター間の協力も必要になってきます。そのためには、持続可能な消費とライフスタイルに関する啓発と教育を通じた消費者への働きかけ、基準や表示を通じた消費者への十分な情報提供、持続可能な公的調達に向けた取り組みなども行わなければなりません。</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289" name="Shape 289"/>
          <p:cNvSpPr txBox="1">
            <a:spLocks noGrp="1"/>
          </p:cNvSpPr>
          <p:nvPr>
            <p:ph type="sldNum" idx="12"/>
          </p:nvPr>
        </p:nvSpPr>
        <p:spPr>
          <a:xfrm>
            <a:off x="3855837" y="9440646"/>
            <a:ext cx="2949786" cy="496967"/>
          </a:xfrm>
          <a:prstGeom prst="rect">
            <a:avLst/>
          </a:prstGeom>
          <a:noFill/>
          <a:ln>
            <a:noFill/>
          </a:ln>
        </p:spPr>
        <p:txBody>
          <a:bodyPr lIns="91418" tIns="45696" rIns="91418" bIns="45696"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22</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71922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a:spLocks noGrp="1" noRot="1" noChangeAspect="1"/>
          </p:cNvSpPr>
          <p:nvPr>
            <p:ph type="sldImg" idx="2"/>
          </p:nvPr>
        </p:nvSpPr>
        <p:spPr>
          <a:xfrm>
            <a:off x="919163" y="746125"/>
            <a:ext cx="4968875"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8" name="Shape 298"/>
          <p:cNvSpPr txBox="1">
            <a:spLocks noGrp="1"/>
          </p:cNvSpPr>
          <p:nvPr>
            <p:ph type="body" idx="1"/>
          </p:nvPr>
        </p:nvSpPr>
        <p:spPr>
          <a:xfrm>
            <a:off x="680722" y="4721187"/>
            <a:ext cx="5445759" cy="4472702"/>
          </a:xfrm>
          <a:prstGeom prst="rect">
            <a:avLst/>
          </a:prstGeom>
          <a:noFill/>
          <a:ln>
            <a:noFill/>
          </a:ln>
        </p:spPr>
        <p:txBody>
          <a:bodyPr lIns="91418" tIns="45696" rIns="91418" bIns="45696" anchor="t" anchorCtr="0">
            <a:noAutofit/>
          </a:bodyPr>
          <a:lstStyle/>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気候変動はあらゆる大陸のあらゆる国に影響を及ぼすようになっています。国民経済が混乱し、生活に支障を来たすことで、人々やコミュニティー、そして国々には、現在はもちろんのこと、将来的にもさらに大きな負担がかかることになります。</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人々は気候変動の深刻な影響を受けていますが、その中には天候パターンの変化、海面の上昇、異常気象の増加が含まれます。人間の活動に起因する温室効果ガスの排出は、気候変動を助長しながら、増大し続けています。排出量は現在、史上最高の水準に達しています。これに対策を講じなければ、地球の平均表面温度は</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21</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世紀中もさらに上昇を続け、上昇幅は今世紀中に摂氏</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3</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度を超えるものと見られます。世界には、これよりさらに大幅な温暖化が進む地域も出てくるでしょう。一番大きな影響を受けるのは、最貧層と最弱者層です。</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各国がよりクリーンで強靭な経済を一気に達成できるような、手ごろで拡張可能な解決策は、すでに利用できる状態にあります。再生可能エネルギーその他、温室効果ガス排出量を削減し、適応への取り組みを本格化させる幅広い措置を採用する人々が増えていることで、変革は加速しています。</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しかし、気候変動は国境を越えたグローバルな課題です。どこかで温室効果ガスの排出が増えれば、あらゆる場所の人々に影響が出ます。これは国際レベルで調整すべき解決策を必要とする問題であるため、開発途上国の低炭素経済への移行を支援するための国際協力が重要となってきます。</a:t>
            </a:r>
            <a:r>
              <a:rPr lang="en-US" sz="1100" dirty="0">
                <a:latin typeface="Arial" panose="020B0604020202020204" pitchFamily="34" charset="0"/>
                <a:ea typeface="ＭＳ Ｐゴシック" panose="020B0600070205080204" pitchFamily="50" charset="-128"/>
                <a:cs typeface="Arial" panose="020B0604020202020204" pitchFamily="34" charset="0"/>
              </a:rPr>
              <a:t> </a:t>
            </a: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各国は</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2015</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年</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12</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月、気候変動に取り組むため、パリでグローバルな協定を採択しました。</a:t>
            </a:r>
            <a:endParaRPr sz="11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299" name="Shape 299"/>
          <p:cNvSpPr txBox="1">
            <a:spLocks noGrp="1"/>
          </p:cNvSpPr>
          <p:nvPr>
            <p:ph type="sldNum" idx="12"/>
          </p:nvPr>
        </p:nvSpPr>
        <p:spPr>
          <a:xfrm>
            <a:off x="3855837" y="9440646"/>
            <a:ext cx="2949786" cy="496967"/>
          </a:xfrm>
          <a:prstGeom prst="rect">
            <a:avLst/>
          </a:prstGeom>
          <a:noFill/>
          <a:ln>
            <a:noFill/>
          </a:ln>
        </p:spPr>
        <p:txBody>
          <a:bodyPr lIns="91418" tIns="45696" rIns="91418" bIns="45696"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23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43496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a:spLocks noGrp="1" noRot="1" noChangeAspect="1"/>
          </p:cNvSpPr>
          <p:nvPr>
            <p:ph type="sldImg" idx="2"/>
          </p:nvPr>
        </p:nvSpPr>
        <p:spPr>
          <a:xfrm>
            <a:off x="919163" y="746125"/>
            <a:ext cx="4968875"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8" name="Shape 308"/>
          <p:cNvSpPr txBox="1">
            <a:spLocks noGrp="1"/>
          </p:cNvSpPr>
          <p:nvPr>
            <p:ph type="body" idx="1"/>
          </p:nvPr>
        </p:nvSpPr>
        <p:spPr>
          <a:xfrm>
            <a:off x="680722" y="4721187"/>
            <a:ext cx="5445759" cy="4472702"/>
          </a:xfrm>
          <a:prstGeom prst="rect">
            <a:avLst/>
          </a:prstGeom>
          <a:noFill/>
          <a:ln>
            <a:noFill/>
          </a:ln>
        </p:spPr>
        <p:txBody>
          <a:bodyPr lIns="91418" tIns="45696" rIns="91418" bIns="45696" anchor="t" anchorCtr="0">
            <a:noAutofit/>
          </a:bodyPr>
          <a:lstStyle/>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世界の海洋は、その温度、化学的性質、海流、生物を通じ、地球を人間にとって住みよい場所にする地球規模のシステムを動かしています。</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雨水や飲み水、気象、気候、海岸線、私たちの食料の多く、さらには私たちが吸っている大気中の酸素でさえ、究極的には海洋によって提供、制御されています。海洋は歴史全体を通じ、貿易や輸送に不可欠な経路にもなってきました。</a:t>
            </a:r>
            <a:endParaRPr lang="en-US" altLang="ja-JP"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この地球にとって必須の資源を慎重に管理することは、持続可能な未来の重要な要素となります。</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309" name="Shape 309"/>
          <p:cNvSpPr txBox="1">
            <a:spLocks noGrp="1"/>
          </p:cNvSpPr>
          <p:nvPr>
            <p:ph type="sldNum" idx="12"/>
          </p:nvPr>
        </p:nvSpPr>
        <p:spPr>
          <a:xfrm>
            <a:off x="3855837" y="9440646"/>
            <a:ext cx="2949786" cy="496967"/>
          </a:xfrm>
          <a:prstGeom prst="rect">
            <a:avLst/>
          </a:prstGeom>
          <a:noFill/>
          <a:ln>
            <a:noFill/>
          </a:ln>
        </p:spPr>
        <p:txBody>
          <a:bodyPr lIns="91418" tIns="45696" rIns="91418" bIns="45696"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24</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262777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a:spLocks noGrp="1" noRot="1" noChangeAspect="1"/>
          </p:cNvSpPr>
          <p:nvPr>
            <p:ph type="sldImg" idx="2"/>
          </p:nvPr>
        </p:nvSpPr>
        <p:spPr>
          <a:xfrm>
            <a:off x="919163" y="746125"/>
            <a:ext cx="4968875"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8" name="Shape 318"/>
          <p:cNvSpPr txBox="1">
            <a:spLocks noGrp="1"/>
          </p:cNvSpPr>
          <p:nvPr>
            <p:ph type="body" idx="1"/>
          </p:nvPr>
        </p:nvSpPr>
        <p:spPr>
          <a:xfrm>
            <a:off x="680722" y="4721187"/>
            <a:ext cx="5445759" cy="4472702"/>
          </a:xfrm>
          <a:prstGeom prst="rect">
            <a:avLst/>
          </a:prstGeom>
          <a:noFill/>
          <a:ln>
            <a:noFill/>
          </a:ln>
        </p:spPr>
        <p:txBody>
          <a:bodyPr lIns="91418" tIns="45696" rIns="91418" bIns="45696" anchor="t" anchorCtr="0">
            <a:noAutofit/>
          </a:bodyPr>
          <a:lstStyle/>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地表の</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30%</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を覆う森林は、食料の安定確保と避難場所の提供に加えて、気候変動と闘い、生物多様性や先住民の居住地を保護するうえでも鍵を握る役割を果たします。毎年、</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1300</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万ヘクタールの森林が失われる一方で、乾燥地の劣化が進み、</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36</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億ヘクタールが砂漠化しています。</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人間の活動と気候変動に起因する森林破壊と砂漠化は、持続可能な開発にとって大きな課題となっており、貧困と闘う数百万人の暮らしや生計に影響を与えています。森林を管理し、砂漠化に対処するための取り組みが行われているところです。</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319" name="Shape 319"/>
          <p:cNvSpPr txBox="1">
            <a:spLocks noGrp="1"/>
          </p:cNvSpPr>
          <p:nvPr>
            <p:ph type="sldNum" idx="12"/>
          </p:nvPr>
        </p:nvSpPr>
        <p:spPr>
          <a:xfrm>
            <a:off x="3855837" y="9440646"/>
            <a:ext cx="2949786" cy="496967"/>
          </a:xfrm>
          <a:prstGeom prst="rect">
            <a:avLst/>
          </a:prstGeom>
          <a:noFill/>
          <a:ln>
            <a:noFill/>
          </a:ln>
        </p:spPr>
        <p:txBody>
          <a:bodyPr lIns="91418" tIns="45696" rIns="91418" bIns="45696"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25</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197638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Shape 327"/>
          <p:cNvSpPr>
            <a:spLocks noGrp="1" noRot="1" noChangeAspect="1"/>
          </p:cNvSpPr>
          <p:nvPr>
            <p:ph type="sldImg" idx="2"/>
          </p:nvPr>
        </p:nvSpPr>
        <p:spPr>
          <a:xfrm>
            <a:off x="919163" y="746125"/>
            <a:ext cx="4968875"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8" name="Shape 328"/>
          <p:cNvSpPr txBox="1">
            <a:spLocks noGrp="1"/>
          </p:cNvSpPr>
          <p:nvPr>
            <p:ph type="body" idx="1"/>
          </p:nvPr>
        </p:nvSpPr>
        <p:spPr>
          <a:xfrm>
            <a:off x="680722" y="4721187"/>
            <a:ext cx="5445759" cy="4472702"/>
          </a:xfrm>
          <a:prstGeom prst="rect">
            <a:avLst/>
          </a:prstGeom>
          <a:noFill/>
          <a:ln>
            <a:noFill/>
          </a:ln>
        </p:spPr>
        <p:txBody>
          <a:bodyPr lIns="91418" tIns="45696" rIns="91418" bIns="45696" anchor="t" anchorCtr="0">
            <a:noAutofit/>
          </a:bodyPr>
          <a:lstStyle/>
          <a:p>
            <a:pPr algn="just">
              <a:buClr>
                <a:schemeClr val="dk1"/>
              </a:buClr>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「持続可能な開発目標（</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SDGs</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 」の目標</a:t>
            </a:r>
            <a:r>
              <a:rPr lang="en-US" sz="1100" dirty="0">
                <a:latin typeface="Arial" panose="020B0604020202020204" pitchFamily="34" charset="0"/>
                <a:ea typeface="ＭＳ Ｐゴシック" panose="020B0600070205080204" pitchFamily="50" charset="-128"/>
                <a:cs typeface="Arial" panose="020B0604020202020204" pitchFamily="34" charset="0"/>
              </a:rPr>
              <a:t>16</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は、持続可能な開発に向けた平和で包摂的な社会を推進し、すべての人に司法へのアクセスを提供し、</a:t>
            </a:r>
            <a:r>
              <a:rPr lang="en-US" sz="1100" dirty="0">
                <a:latin typeface="Arial" panose="020B0604020202020204" pitchFamily="34" charset="0"/>
                <a:ea typeface="ＭＳ Ｐゴシック" panose="020B0600070205080204" pitchFamily="50" charset="-128"/>
                <a:cs typeface="Arial" panose="020B0604020202020204" pitchFamily="34" charset="0"/>
              </a:rPr>
              <a:t> </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あらゆるレベルで効果的で責任ある制度を構築することを定めています。</a:t>
            </a:r>
            <a:endParaRPr sz="11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329" name="Shape 329"/>
          <p:cNvSpPr txBox="1">
            <a:spLocks noGrp="1"/>
          </p:cNvSpPr>
          <p:nvPr>
            <p:ph type="sldNum" idx="12"/>
          </p:nvPr>
        </p:nvSpPr>
        <p:spPr>
          <a:xfrm>
            <a:off x="3855837" y="9440646"/>
            <a:ext cx="2949786" cy="496967"/>
          </a:xfrm>
          <a:prstGeom prst="rect">
            <a:avLst/>
          </a:prstGeom>
          <a:noFill/>
          <a:ln>
            <a:noFill/>
          </a:ln>
        </p:spPr>
        <p:txBody>
          <a:bodyPr lIns="91418" tIns="45696" rIns="91418" bIns="45696"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26</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774096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a:spLocks noGrp="1" noRot="1" noChangeAspect="1"/>
          </p:cNvSpPr>
          <p:nvPr>
            <p:ph type="sldImg" idx="2"/>
          </p:nvPr>
        </p:nvSpPr>
        <p:spPr>
          <a:xfrm>
            <a:off x="919163" y="746125"/>
            <a:ext cx="4968875"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8" name="Shape 338"/>
          <p:cNvSpPr txBox="1">
            <a:spLocks noGrp="1"/>
          </p:cNvSpPr>
          <p:nvPr>
            <p:ph type="body" idx="1"/>
          </p:nvPr>
        </p:nvSpPr>
        <p:spPr>
          <a:xfrm>
            <a:off x="680722" y="4721187"/>
            <a:ext cx="5445759" cy="4472702"/>
          </a:xfrm>
          <a:prstGeom prst="rect">
            <a:avLst/>
          </a:prstGeom>
          <a:noFill/>
          <a:ln>
            <a:noFill/>
          </a:ln>
        </p:spPr>
        <p:txBody>
          <a:bodyPr lIns="91418" tIns="45696" rIns="91418" bIns="45696" anchor="t" anchorCtr="0">
            <a:noAutofit/>
          </a:bodyPr>
          <a:lstStyle/>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持続可能な開発アジェンダを成功へと導くためには、政府、民間セクター、市民社会の間のパートナーシップが必要です。人間と地球を中心に据えた原則や価値観、共有されているビジョンと目標に根差すこのような包摂的パートナーシップは、グローバル、地域、国内、地方の各レベルで必要とされています。</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民間の数兆ドルに上る資金が持つ変革力を動員し、方向を変え、解放し、持続可能な開発目標（</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SDGs</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の実現に役立てる必要があります。特に開発途上国では、重要部門への海外直接投資を含む長期的な投資が必要とされています。具体的な部門としては、持続可能なエネルギー、インフラと輸送、さらには情報通信技術が挙げられます。公共セクターは明確な方向性を定めなければなりません。投資を誘致し、持続可能な開発をさらに促進できるよう、審査・監視枠組みや規制のほか、このような投資を可能にするインセンティブの構造を改革しなければなりません。最高会計検査機関や立法府による監督機能など、国内の監督メカニズムも強化すべきです。</a:t>
            </a:r>
            <a:endParaRPr sz="11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339" name="Shape 339"/>
          <p:cNvSpPr txBox="1">
            <a:spLocks noGrp="1"/>
          </p:cNvSpPr>
          <p:nvPr>
            <p:ph type="sldNum" idx="12"/>
          </p:nvPr>
        </p:nvSpPr>
        <p:spPr>
          <a:xfrm>
            <a:off x="3855837" y="9440646"/>
            <a:ext cx="2949786" cy="496967"/>
          </a:xfrm>
          <a:prstGeom prst="rect">
            <a:avLst/>
          </a:prstGeom>
          <a:noFill/>
          <a:ln>
            <a:noFill/>
          </a:ln>
        </p:spPr>
        <p:txBody>
          <a:bodyPr lIns="91418" tIns="45696" rIns="91418" bIns="45696"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27</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550693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Shape 347"/>
          <p:cNvSpPr>
            <a:spLocks noGrp="1" noRot="1" noChangeAspect="1"/>
          </p:cNvSpPr>
          <p:nvPr>
            <p:ph type="sldImg" idx="2"/>
          </p:nvPr>
        </p:nvSpPr>
        <p:spPr>
          <a:xfrm>
            <a:off x="919163" y="746125"/>
            <a:ext cx="4968875"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8" name="Shape 348"/>
          <p:cNvSpPr txBox="1">
            <a:spLocks noGrp="1"/>
          </p:cNvSpPr>
          <p:nvPr>
            <p:ph type="body" idx="1"/>
          </p:nvPr>
        </p:nvSpPr>
        <p:spPr>
          <a:xfrm>
            <a:off x="680722" y="4721187"/>
            <a:ext cx="5445759" cy="4472702"/>
          </a:xfrm>
          <a:prstGeom prst="rect">
            <a:avLst/>
          </a:prstGeom>
          <a:noFill/>
          <a:ln>
            <a:noFill/>
          </a:ln>
        </p:spPr>
        <p:txBody>
          <a:bodyPr lIns="91418" tIns="45696" rIns="91418" bIns="45696" anchor="t" anchorCtr="0">
            <a:noAutofit/>
          </a:bodyPr>
          <a:lstStyle/>
          <a:p>
            <a:pPr algn="just">
              <a:buClr>
                <a:schemeClr val="dk1"/>
              </a:buClr>
              <a:buSzPct val="25000"/>
            </a:pPr>
            <a:r>
              <a:rPr lang="en-US" sz="1100" dirty="0">
                <a:latin typeface="Arial" panose="020B0604020202020204" pitchFamily="34" charset="0"/>
                <a:ea typeface="ＭＳ Ｐゴシック" panose="020B0600070205080204" pitchFamily="50" charset="-128"/>
                <a:cs typeface="Arial" panose="020B0604020202020204" pitchFamily="34" charset="0"/>
              </a:rPr>
              <a:t>2016</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年は、各国が「持続可能な開発目標（</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SDGs</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 」達成に向けた取り組みに着手する重要な年となります。「持続可能な開発のための</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2030</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アジェンダ」の推進は国連広報局にとって、コミュニケーションに関する</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2016</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年の最優先課題です。</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r>
              <a:rPr lang="en-US" altLang="ja-JP" sz="1100" dirty="0">
                <a:latin typeface="Arial" panose="020B0604020202020204" pitchFamily="34" charset="0"/>
                <a:ea typeface="ＭＳ Ｐゴシック" panose="020B0600070205080204" pitchFamily="50" charset="-128"/>
                <a:cs typeface="Arial" panose="020B0604020202020204" pitchFamily="34" charset="0"/>
              </a:rPr>
              <a:t>2016</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年初に発足した新たな国連コミュニケーション・キャンペーン「私たちの世界を変える</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17</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の目標」は、</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SDGs</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のメインストリーム化とその重要性の発信、さらには目標の達成に向けた政府、民間セクター、市民社会を含むすべてのステークホルダーによる行動の促進をねらいとしています。</a:t>
            </a:r>
            <a:r>
              <a:rPr lang="en-US" sz="1100" dirty="0">
                <a:latin typeface="Arial" panose="020B0604020202020204" pitchFamily="34" charset="0"/>
                <a:ea typeface="ＭＳ Ｐゴシック" panose="020B0600070205080204" pitchFamily="50" charset="-128"/>
                <a:cs typeface="Arial" panose="020B0604020202020204" pitchFamily="34" charset="0"/>
              </a:rPr>
              <a:t> </a:t>
            </a: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r>
              <a:rPr lang="en-US" altLang="ja-JP" sz="1100" dirty="0">
                <a:latin typeface="Arial" panose="020B0604020202020204" pitchFamily="34" charset="0"/>
                <a:ea typeface="ＭＳ Ｐゴシック" panose="020B0600070205080204" pitchFamily="50" charset="-128"/>
                <a:cs typeface="Arial" panose="020B0604020202020204" pitchFamily="34" charset="0"/>
              </a:rPr>
              <a:t>1</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年間にわたる今回のキャンペーンの重点は、既存のパートナーシップを強化するとともに、国連システムの内外を問わず、</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SDGs</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関連の主要イベント推進に役立つ新たなパートナーシップを形成することにあります。</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キャンペーンのウェブサイト（</a:t>
            </a:r>
            <a:r>
              <a:rPr lang="en-US" sz="1100" dirty="0">
                <a:latin typeface="Arial" panose="020B0604020202020204" pitchFamily="34" charset="0"/>
                <a:ea typeface="ＭＳ Ｐゴシック" panose="020B0600070205080204" pitchFamily="50" charset="-128"/>
                <a:cs typeface="Arial" panose="020B0604020202020204" pitchFamily="34" charset="0"/>
              </a:rPr>
              <a:t>un.org/sustainabledevelopment</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）とソーシャルメディア・サイト（</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Facebook</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Twitter</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Vimeo</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）は定期的に更新し、</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SDGs</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に関するニュースや新しいオンライン・コンテンツを提供します。</a:t>
            </a:r>
            <a:r>
              <a:rPr lang="en-US" sz="1100" dirty="0">
                <a:latin typeface="Arial" panose="020B0604020202020204" pitchFamily="34" charset="0"/>
                <a:ea typeface="ＭＳ Ｐゴシック" panose="020B0600070205080204" pitchFamily="50" charset="-128"/>
                <a:cs typeface="Arial" panose="020B0604020202020204" pitchFamily="34" charset="0"/>
              </a:rPr>
              <a:t> </a:t>
            </a: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r>
              <a:rPr lang="en-US" altLang="ja-JP" sz="1100" dirty="0">
                <a:latin typeface="Arial" panose="020B0604020202020204" pitchFamily="34" charset="0"/>
                <a:ea typeface="ＭＳ Ｐゴシック" panose="020B0600070205080204" pitchFamily="50" charset="-128"/>
                <a:cs typeface="Arial" panose="020B0604020202020204" pitchFamily="34" charset="0"/>
              </a:rPr>
              <a:t>SDG</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アイコンやファクトシート、背景資料、プレスリリースを含め、</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6</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つの全国連公用語で作成された包括的な広報資料は</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月</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日、</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SDGs</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の正式な発足に合わせて発表されました</a:t>
            </a:r>
            <a:r>
              <a:rPr lang="ja-JP" altLang="en-US" sz="1100" dirty="0" smtClean="0">
                <a:latin typeface="Arial" panose="020B0604020202020204" pitchFamily="34" charset="0"/>
                <a:ea typeface="ＭＳ Ｐゴシック" panose="020B0600070205080204" pitchFamily="50" charset="-128"/>
                <a:cs typeface="Arial" panose="020B0604020202020204" pitchFamily="34" charset="0"/>
              </a:rPr>
              <a:t>。こ</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れらは</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年を通じて定期的に更新されます。</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349" name="Shape 349"/>
          <p:cNvSpPr txBox="1">
            <a:spLocks noGrp="1"/>
          </p:cNvSpPr>
          <p:nvPr>
            <p:ph type="sldNum" idx="12"/>
          </p:nvPr>
        </p:nvSpPr>
        <p:spPr>
          <a:xfrm>
            <a:off x="3855837" y="9440646"/>
            <a:ext cx="2949786" cy="496967"/>
          </a:xfrm>
          <a:prstGeom prst="rect">
            <a:avLst/>
          </a:prstGeom>
          <a:noFill/>
          <a:ln>
            <a:noFill/>
          </a:ln>
        </p:spPr>
        <p:txBody>
          <a:bodyPr lIns="91418" tIns="45696" rIns="91418" bIns="45696"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28</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818868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Shape 362"/>
          <p:cNvSpPr>
            <a:spLocks noGrp="1" noRot="1" noChangeAspect="1"/>
          </p:cNvSpPr>
          <p:nvPr>
            <p:ph type="sldImg" idx="2"/>
          </p:nvPr>
        </p:nvSpPr>
        <p:spPr>
          <a:xfrm>
            <a:off x="919163" y="746125"/>
            <a:ext cx="4968875"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63" name="Shape 363"/>
          <p:cNvSpPr txBox="1">
            <a:spLocks noGrp="1"/>
          </p:cNvSpPr>
          <p:nvPr>
            <p:ph type="body" idx="1"/>
          </p:nvPr>
        </p:nvSpPr>
        <p:spPr>
          <a:xfrm>
            <a:off x="680722" y="4721187"/>
            <a:ext cx="5445759" cy="4472702"/>
          </a:xfrm>
          <a:prstGeom prst="rect">
            <a:avLst/>
          </a:prstGeom>
          <a:noFill/>
          <a:ln>
            <a:noFill/>
          </a:ln>
        </p:spPr>
        <p:txBody>
          <a:bodyPr lIns="91418" tIns="45696" rIns="91418" bIns="45696" anchor="t" anchorCtr="0">
            <a:noAutofit/>
          </a:bodyPr>
          <a:lstStyle/>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この総合的なキャンペーンの傘下で、持続可能な開発目標（</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SDGs</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）を人々の生活と関連づけ、グローバルな性格を持つ目標に対するローカルな当事者意識を確立するため、「持続可能な暮らしの年」と「</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SDGs</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が私にとって重要な理由」という</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2</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つのイニシアティブも新たに発足しています。</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持続可能な暮らしの年」の概要：グローバル目標は、政府や国際機関、世界のリーダーによる協力を必要とする重要な、世界を変えるための目標です。一般の人間がこれに影響を及ぼすことは不可能に思えます。</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では、あなたは諦めるべきなのでしょうか。</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違います。実の話、変化はあなたから始まるのです。</a:t>
            </a:r>
            <a:r>
              <a:rPr lang="en-US" sz="1100" dirty="0">
                <a:latin typeface="Arial" panose="020B0604020202020204" pitchFamily="34" charset="0"/>
                <a:ea typeface="ＭＳ Ｐゴシック" panose="020B0600070205080204" pitchFamily="50" charset="-128"/>
                <a:cs typeface="Arial" panose="020B0604020202020204" pitchFamily="34" charset="0"/>
              </a:rPr>
              <a:t> </a:t>
            </a: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最も無関心な怠け者でさえも、地球上の人間一人ひとりが、問題解決の一翼を担うのです。幸いにも、私たちが日常生活に簡単に取り入れることができ、しかも全員がそうすれば、大きな変化につながることがいくつかあります。</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私たちはその手引きとして、あなたが世界を変えるためにできる多くのことのいくつかを、ここにまとめてみました。</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364" name="Shape 364"/>
          <p:cNvSpPr txBox="1">
            <a:spLocks noGrp="1"/>
          </p:cNvSpPr>
          <p:nvPr>
            <p:ph type="sldNum" idx="12"/>
          </p:nvPr>
        </p:nvSpPr>
        <p:spPr>
          <a:xfrm>
            <a:off x="3855837" y="9440646"/>
            <a:ext cx="2949786" cy="496967"/>
          </a:xfrm>
          <a:prstGeom prst="rect">
            <a:avLst/>
          </a:prstGeom>
          <a:noFill/>
          <a:ln>
            <a:noFill/>
          </a:ln>
        </p:spPr>
        <p:txBody>
          <a:bodyPr lIns="91418" tIns="45696" rIns="91418" bIns="45696"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29</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51885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919163" y="746125"/>
            <a:ext cx="4968875"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4" name="Shape 104"/>
          <p:cNvSpPr txBox="1">
            <a:spLocks noGrp="1"/>
          </p:cNvSpPr>
          <p:nvPr>
            <p:ph type="body" idx="1"/>
          </p:nvPr>
        </p:nvSpPr>
        <p:spPr>
          <a:xfrm>
            <a:off x="680722" y="4721187"/>
            <a:ext cx="5445759" cy="4472702"/>
          </a:xfrm>
          <a:prstGeom prst="rect">
            <a:avLst/>
          </a:prstGeom>
          <a:noFill/>
          <a:ln>
            <a:noFill/>
          </a:ln>
        </p:spPr>
        <p:txBody>
          <a:bodyPr lIns="91418" tIns="45696" rIns="91418" bIns="45696" anchor="t" anchorCtr="0">
            <a:noAutofit/>
          </a:bodyPr>
          <a:lstStyle/>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持続可能な開発は、将来の世代がそのニーズを充足する能力を損なわずに、現世代のニーズを充足する開発と定義されています。</a:t>
            </a:r>
            <a:r>
              <a:rPr lang="en-US" sz="1100" dirty="0">
                <a:latin typeface="Arial" panose="020B0604020202020204" pitchFamily="34" charset="0"/>
                <a:ea typeface="ＭＳ Ｐゴシック" panose="020B0600070205080204" pitchFamily="50" charset="-128"/>
                <a:cs typeface="Arial" panose="020B0604020202020204" pitchFamily="34" charset="0"/>
              </a:rPr>
              <a:t>  </a:t>
            </a: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持続可能な開発は、人々と地球にとって包摂的、持続可能かつ強靭な未来に向けた取り組みを必要としています。</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持続可能な開発を達成するためには、経済成長、社会的包摂、環境保護という</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3</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つの主要素を調和させることが欠かせません。これらの要素はすべて、相互に関連しているだけでなく、安寧に不可欠だからです。</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あらゆる形態と次元の貧困に終止符を打つことは、持続可能な開発の必須要素です。これを達成するためには、すべての人々により多くの機会を提供し、不平等を削減し、基本的生活水準を向上させ、公平な社会開発と包摂を促し、天然資源と生態系の総合的で持続可能な管理を促進することで、持続可能、包摂的かつ公平な経済成長を推進しなければなりません。</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sz="1100" dirty="0">
              <a:solidFill>
                <a:srgbClr val="00B0F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05" name="Shape 105"/>
          <p:cNvSpPr txBox="1">
            <a:spLocks noGrp="1"/>
          </p:cNvSpPr>
          <p:nvPr>
            <p:ph type="sldNum" idx="12"/>
          </p:nvPr>
        </p:nvSpPr>
        <p:spPr>
          <a:xfrm>
            <a:off x="3855837" y="9440646"/>
            <a:ext cx="2949786" cy="496967"/>
          </a:xfrm>
          <a:prstGeom prst="rect">
            <a:avLst/>
          </a:prstGeom>
          <a:noFill/>
          <a:ln>
            <a:noFill/>
          </a:ln>
        </p:spPr>
        <p:txBody>
          <a:bodyPr lIns="91418" tIns="45696" rIns="91418" bIns="45696"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228890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a:spLocks noGrp="1" noRot="1" noChangeAspect="1"/>
          </p:cNvSpPr>
          <p:nvPr>
            <p:ph type="sldImg" idx="2"/>
          </p:nvPr>
        </p:nvSpPr>
        <p:spPr>
          <a:xfrm>
            <a:off x="919163" y="746125"/>
            <a:ext cx="4968875"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74" name="Shape 374"/>
          <p:cNvSpPr txBox="1">
            <a:spLocks noGrp="1"/>
          </p:cNvSpPr>
          <p:nvPr>
            <p:ph type="body" idx="1"/>
          </p:nvPr>
        </p:nvSpPr>
        <p:spPr>
          <a:xfrm>
            <a:off x="680722" y="4721187"/>
            <a:ext cx="5445759" cy="4472702"/>
          </a:xfrm>
          <a:prstGeom prst="rect">
            <a:avLst/>
          </a:prstGeom>
          <a:noFill/>
          <a:ln>
            <a:noFill/>
          </a:ln>
        </p:spPr>
        <p:txBody>
          <a:bodyPr lIns="91418" tIns="45696" rIns="91418" bIns="45696" anchor="t" anchorCtr="0">
            <a:noAutofit/>
          </a:bodyPr>
          <a:lstStyle/>
          <a:p>
            <a:pPr>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持続可能な開発についての国連公用語によるウェブサイト：</a:t>
            </a:r>
            <a:r>
              <a:rPr lang="en-US" sz="1100" dirty="0">
                <a:latin typeface="Arial" panose="020B0604020202020204" pitchFamily="34" charset="0"/>
                <a:ea typeface="ＭＳ Ｐゴシック" panose="020B0600070205080204" pitchFamily="50" charset="-128"/>
                <a:cs typeface="Arial" panose="020B0604020202020204" pitchFamily="34" charset="0"/>
              </a:rPr>
              <a:t> </a:t>
            </a:r>
          </a:p>
          <a:p>
            <a:pPr marL="457165" lvl="1">
              <a:buSzPct val="25000"/>
            </a:pPr>
            <a:r>
              <a:rPr lang="en-US" sz="1100" u="sng" dirty="0">
                <a:solidFill>
                  <a:schemeClr val="hlink"/>
                </a:solidFill>
                <a:latin typeface="Arial" panose="020B0604020202020204" pitchFamily="34" charset="0"/>
                <a:ea typeface="ＭＳ Ｐゴシック" panose="020B0600070205080204" pitchFamily="50" charset="-128"/>
                <a:cs typeface="Arial" panose="020B0604020202020204" pitchFamily="34" charset="0"/>
                <a:hlinkClick r:id="rId3"/>
              </a:rPr>
              <a:t>www.un.org/sustainabledevelopment</a:t>
            </a:r>
            <a:r>
              <a:rPr lang="en-US" sz="1100" dirty="0">
                <a:latin typeface="Arial" panose="020B0604020202020204" pitchFamily="34" charset="0"/>
                <a:ea typeface="ＭＳ Ｐゴシック" panose="020B0600070205080204" pitchFamily="50" charset="-128"/>
                <a:cs typeface="Arial" panose="020B0604020202020204" pitchFamily="34" charset="0"/>
              </a:rPr>
              <a:t> </a:t>
            </a:r>
          </a:p>
          <a:p>
            <a:pPr>
              <a:buClr>
                <a:schemeClr val="dk1"/>
              </a:buClr>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刊行物へのリンク：</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marL="457165" lvl="1">
              <a:buSzPct val="25000"/>
            </a:pPr>
            <a:r>
              <a:rPr lang="en-US" altLang="ja-JP" sz="1100" dirty="0">
                <a:latin typeface="Arial" panose="020B0604020202020204" pitchFamily="34" charset="0"/>
                <a:ea typeface="ＭＳ Ｐゴシック" panose="020B0600070205080204" pitchFamily="50" charset="-128"/>
                <a:cs typeface="Arial" panose="020B0604020202020204" pitchFamily="34" charset="0"/>
              </a:rPr>
              <a:t>『</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我々の世界を変革する：持続可能な開発のための</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2030</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アジェンダ</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a:t>
            </a:r>
            <a:r>
              <a:rPr lang="en-US" sz="1100" dirty="0">
                <a:latin typeface="Arial" panose="020B0604020202020204" pitchFamily="34" charset="0"/>
                <a:ea typeface="ＭＳ Ｐゴシック" panose="020B0600070205080204" pitchFamily="50" charset="-128"/>
                <a:cs typeface="Arial" panose="020B0604020202020204" pitchFamily="34" charset="0"/>
              </a:rPr>
              <a:t> </a:t>
            </a:r>
            <a:r>
              <a:rPr lang="en-US" sz="1100" u="sng" dirty="0">
                <a:solidFill>
                  <a:schemeClr val="hlink"/>
                </a:solidFill>
                <a:latin typeface="Arial" panose="020B0604020202020204" pitchFamily="34" charset="0"/>
                <a:ea typeface="ＭＳ Ｐゴシック" panose="020B0600070205080204" pitchFamily="50" charset="-128"/>
                <a:cs typeface="Arial" panose="020B0604020202020204" pitchFamily="34" charset="0"/>
                <a:hlinkClick r:id="rId4"/>
              </a:rPr>
              <a:t>https://sustainabledevelopment.un.org/content/documents/21252030%20Agenda%20for%20Sustainable%20Development%20web.pdf</a:t>
            </a:r>
            <a:r>
              <a:rPr lang="en-US" sz="1100" dirty="0">
                <a:latin typeface="Arial" panose="020B0604020202020204" pitchFamily="34" charset="0"/>
                <a:ea typeface="ＭＳ Ｐゴシック" panose="020B0600070205080204" pitchFamily="50" charset="-128"/>
                <a:cs typeface="Arial" panose="020B0604020202020204" pitchFamily="34" charset="0"/>
              </a:rPr>
              <a:t> </a:t>
            </a:r>
          </a:p>
          <a:p>
            <a:pPr marL="457165" lvl="1">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「持続可能な開発のための</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2030</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アジェンダ」へのリンク：</a:t>
            </a:r>
            <a:r>
              <a:rPr lang="en-US" sz="1100" dirty="0">
                <a:latin typeface="Arial" panose="020B0604020202020204" pitchFamily="34" charset="0"/>
                <a:ea typeface="ＭＳ Ｐゴシック" panose="020B0600070205080204" pitchFamily="50" charset="-128"/>
                <a:cs typeface="Arial" panose="020B0604020202020204" pitchFamily="34" charset="0"/>
              </a:rPr>
              <a:t> </a:t>
            </a:r>
          </a:p>
          <a:p>
            <a:pPr marL="457165" lvl="1">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アラビア語</a:t>
            </a:r>
            <a:r>
              <a:rPr lang="en-US" sz="1100" dirty="0">
                <a:latin typeface="Arial" panose="020B0604020202020204" pitchFamily="34" charset="0"/>
                <a:ea typeface="ＭＳ Ｐゴシック" panose="020B0600070205080204" pitchFamily="50" charset="-128"/>
                <a:cs typeface="Arial" panose="020B0604020202020204" pitchFamily="34" charset="0"/>
              </a:rPr>
              <a:t>     </a:t>
            </a:r>
            <a:r>
              <a:rPr lang="en-US" sz="1100" u="sng" dirty="0">
                <a:solidFill>
                  <a:schemeClr val="hlink"/>
                </a:solidFill>
                <a:latin typeface="Arial" panose="020B0604020202020204" pitchFamily="34" charset="0"/>
                <a:ea typeface="ＭＳ Ｐゴシック" panose="020B0600070205080204" pitchFamily="50" charset="-128"/>
                <a:cs typeface="Arial" panose="020B0604020202020204" pitchFamily="34" charset="0"/>
                <a:hlinkClick r:id="rId5"/>
              </a:rPr>
              <a:t>http://www.un.org/ga/search/view_doc.asp?symbol=A/69/L.85&amp;Lang=A</a:t>
            </a:r>
            <a:r>
              <a:rPr lang="en-US" sz="1100" dirty="0">
                <a:latin typeface="Arial" panose="020B0604020202020204" pitchFamily="34" charset="0"/>
                <a:ea typeface="ＭＳ Ｐゴシック" panose="020B0600070205080204" pitchFamily="50" charset="-128"/>
                <a:cs typeface="Arial" panose="020B0604020202020204" pitchFamily="34" charset="0"/>
              </a:rPr>
              <a:t> </a:t>
            </a:r>
          </a:p>
          <a:p>
            <a:pPr marL="457165" lvl="1">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中国語</a:t>
            </a:r>
            <a:r>
              <a:rPr lang="en-US" sz="1100" dirty="0">
                <a:latin typeface="Arial" panose="020B0604020202020204" pitchFamily="34" charset="0"/>
                <a:ea typeface="ＭＳ Ｐゴシック" panose="020B0600070205080204" pitchFamily="50" charset="-128"/>
                <a:cs typeface="Arial" panose="020B0604020202020204" pitchFamily="34" charset="0"/>
              </a:rPr>
              <a:t>  </a:t>
            </a:r>
          </a:p>
          <a:p>
            <a:pPr marL="457165" lvl="1">
              <a:buSzPct val="25000"/>
            </a:pPr>
            <a:r>
              <a:rPr lang="en-US" sz="1100" u="sng" dirty="0">
                <a:solidFill>
                  <a:schemeClr val="hlink"/>
                </a:solidFill>
                <a:latin typeface="Arial" panose="020B0604020202020204" pitchFamily="34" charset="0"/>
                <a:ea typeface="ＭＳ Ｐゴシック" panose="020B0600070205080204" pitchFamily="50" charset="-128"/>
                <a:cs typeface="Arial" panose="020B0604020202020204" pitchFamily="34" charset="0"/>
                <a:hlinkClick r:id="rId6"/>
              </a:rPr>
              <a:t>http://www.un.org/ga/search/view_doc.asp?symbol=A/69/L.85&amp;Lang=C</a:t>
            </a:r>
            <a:r>
              <a:rPr lang="en-US" sz="1100" dirty="0">
                <a:latin typeface="Arial" panose="020B0604020202020204" pitchFamily="34" charset="0"/>
                <a:ea typeface="ＭＳ Ｐゴシック" panose="020B0600070205080204" pitchFamily="50" charset="-128"/>
                <a:cs typeface="Arial" panose="020B0604020202020204" pitchFamily="34" charset="0"/>
              </a:rPr>
              <a:t> </a:t>
            </a:r>
          </a:p>
          <a:p>
            <a:pPr marL="457165" lvl="1">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英語</a:t>
            </a:r>
            <a:r>
              <a:rPr lang="en-US" sz="1100" dirty="0">
                <a:latin typeface="Arial" panose="020B0604020202020204" pitchFamily="34" charset="0"/>
                <a:ea typeface="ＭＳ Ｐゴシック" panose="020B0600070205080204" pitchFamily="50" charset="-128"/>
                <a:cs typeface="Arial" panose="020B0604020202020204" pitchFamily="34" charset="0"/>
              </a:rPr>
              <a:t>   </a:t>
            </a:r>
          </a:p>
          <a:p>
            <a:pPr marL="457165" lvl="1">
              <a:buSzPct val="25000"/>
            </a:pPr>
            <a:r>
              <a:rPr lang="en-US" sz="1100" u="sng" dirty="0">
                <a:solidFill>
                  <a:schemeClr val="hlink"/>
                </a:solidFill>
                <a:latin typeface="Arial" panose="020B0604020202020204" pitchFamily="34" charset="0"/>
                <a:ea typeface="ＭＳ Ｐゴシック" panose="020B0600070205080204" pitchFamily="50" charset="-128"/>
                <a:cs typeface="Arial" panose="020B0604020202020204" pitchFamily="34" charset="0"/>
                <a:hlinkClick r:id="rId7"/>
              </a:rPr>
              <a:t>http://www.un.org/ga/search/view_doc.asp?symbol=A/69/L.85&amp;Lang=E</a:t>
            </a:r>
            <a:r>
              <a:rPr lang="en-US" sz="1100" dirty="0">
                <a:latin typeface="Arial" panose="020B0604020202020204" pitchFamily="34" charset="0"/>
                <a:ea typeface="ＭＳ Ｐゴシック" panose="020B0600070205080204" pitchFamily="50" charset="-128"/>
                <a:cs typeface="Arial" panose="020B0604020202020204" pitchFamily="34" charset="0"/>
              </a:rPr>
              <a:t> </a:t>
            </a:r>
          </a:p>
          <a:p>
            <a:pPr marL="457165" lvl="1">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フランス語</a:t>
            </a:r>
            <a:r>
              <a:rPr lang="en-US" sz="1100" dirty="0">
                <a:latin typeface="Arial" panose="020B0604020202020204" pitchFamily="34" charset="0"/>
                <a:ea typeface="ＭＳ Ｐゴシック" panose="020B0600070205080204" pitchFamily="50" charset="-128"/>
                <a:cs typeface="Arial" panose="020B0604020202020204" pitchFamily="34" charset="0"/>
              </a:rPr>
              <a:t>    </a:t>
            </a:r>
            <a:r>
              <a:rPr lang="en-US" sz="1100" u="sng" dirty="0">
                <a:solidFill>
                  <a:schemeClr val="hlink"/>
                </a:solidFill>
                <a:latin typeface="Arial" panose="020B0604020202020204" pitchFamily="34" charset="0"/>
                <a:ea typeface="ＭＳ Ｐゴシック" panose="020B0600070205080204" pitchFamily="50" charset="-128"/>
                <a:cs typeface="Arial" panose="020B0604020202020204" pitchFamily="34" charset="0"/>
                <a:hlinkClick r:id="rId8"/>
              </a:rPr>
              <a:t>http://www.un.org/ga/search/view_doc.asp?symbol=A/69/L.85&amp;Lang=F</a:t>
            </a:r>
            <a:r>
              <a:rPr lang="en-US" sz="1100" dirty="0">
                <a:latin typeface="Arial" panose="020B0604020202020204" pitchFamily="34" charset="0"/>
                <a:ea typeface="ＭＳ Ｐゴシック" panose="020B0600070205080204" pitchFamily="50" charset="-128"/>
                <a:cs typeface="Arial" panose="020B0604020202020204" pitchFamily="34" charset="0"/>
              </a:rPr>
              <a:t> </a:t>
            </a:r>
          </a:p>
          <a:p>
            <a:pPr marL="457165" lvl="1">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ロシア語</a:t>
            </a:r>
            <a:r>
              <a:rPr lang="en-US" sz="1100" dirty="0">
                <a:latin typeface="Arial" panose="020B0604020202020204" pitchFamily="34" charset="0"/>
                <a:ea typeface="ＭＳ Ｐゴシック" panose="020B0600070205080204" pitchFamily="50" charset="-128"/>
                <a:cs typeface="Arial" panose="020B0604020202020204" pitchFamily="34" charset="0"/>
              </a:rPr>
              <a:t>  </a:t>
            </a:r>
            <a:r>
              <a:rPr lang="en-US" sz="1100" u="sng" dirty="0">
                <a:solidFill>
                  <a:schemeClr val="hlink"/>
                </a:solidFill>
                <a:latin typeface="Arial" panose="020B0604020202020204" pitchFamily="34" charset="0"/>
                <a:ea typeface="ＭＳ Ｐゴシック" panose="020B0600070205080204" pitchFamily="50" charset="-128"/>
                <a:cs typeface="Arial" panose="020B0604020202020204" pitchFamily="34" charset="0"/>
                <a:hlinkClick r:id="rId9"/>
              </a:rPr>
              <a:t>http://www.un.org/ga/search/view_doc.asp?symbol=A/69/L.85&amp;Lang=R</a:t>
            </a:r>
            <a:r>
              <a:rPr lang="en-US" sz="1100" dirty="0">
                <a:latin typeface="Arial" panose="020B0604020202020204" pitchFamily="34" charset="0"/>
                <a:ea typeface="ＭＳ Ｐゴシック" panose="020B0600070205080204" pitchFamily="50" charset="-128"/>
                <a:cs typeface="Arial" panose="020B0604020202020204" pitchFamily="34" charset="0"/>
              </a:rPr>
              <a:t> </a:t>
            </a:r>
          </a:p>
          <a:p>
            <a:pPr marL="457165" lvl="1">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スペイン語</a:t>
            </a:r>
            <a:r>
              <a:rPr lang="en-US" sz="1100" dirty="0">
                <a:latin typeface="Arial" panose="020B0604020202020204" pitchFamily="34" charset="0"/>
                <a:ea typeface="ＭＳ Ｐゴシック" panose="020B0600070205080204" pitchFamily="50" charset="-128"/>
                <a:cs typeface="Arial" panose="020B0604020202020204" pitchFamily="34" charset="0"/>
              </a:rPr>
              <a:t>  </a:t>
            </a:r>
            <a:r>
              <a:rPr lang="en-US" sz="1100" u="sng" dirty="0">
                <a:solidFill>
                  <a:schemeClr val="hlink"/>
                </a:solidFill>
                <a:latin typeface="Arial" panose="020B0604020202020204" pitchFamily="34" charset="0"/>
                <a:ea typeface="ＭＳ Ｐゴシック" panose="020B0600070205080204" pitchFamily="50" charset="-128"/>
                <a:cs typeface="Arial" panose="020B0604020202020204" pitchFamily="34" charset="0"/>
                <a:hlinkClick r:id="rId10"/>
              </a:rPr>
              <a:t>http://www.un.org/ga/search/view_doc.asp?symbol=A/69/L.85&amp;Lang=S</a:t>
            </a:r>
            <a:r>
              <a:rPr lang="en-US" sz="1100" dirty="0">
                <a:latin typeface="Arial" panose="020B0604020202020204" pitchFamily="34" charset="0"/>
                <a:ea typeface="ＭＳ Ｐゴシック" panose="020B0600070205080204" pitchFamily="50" charset="-128"/>
                <a:cs typeface="Arial" panose="020B0604020202020204" pitchFamily="34" charset="0"/>
              </a:rPr>
              <a:t> </a:t>
            </a:r>
          </a:p>
          <a:p>
            <a:pPr>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375" name="Shape 375"/>
          <p:cNvSpPr txBox="1">
            <a:spLocks noGrp="1"/>
          </p:cNvSpPr>
          <p:nvPr>
            <p:ph type="sldNum" idx="12"/>
          </p:nvPr>
        </p:nvSpPr>
        <p:spPr>
          <a:xfrm>
            <a:off x="3855837" y="9440646"/>
            <a:ext cx="2949786" cy="496967"/>
          </a:xfrm>
          <a:prstGeom prst="rect">
            <a:avLst/>
          </a:prstGeom>
          <a:noFill/>
          <a:ln>
            <a:noFill/>
          </a:ln>
        </p:spPr>
        <p:txBody>
          <a:bodyPr lIns="91418" tIns="45696" rIns="91418" bIns="45696"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30</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551970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31</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42382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a:spLocks noGrp="1" noRot="1" noChangeAspect="1"/>
          </p:cNvSpPr>
          <p:nvPr>
            <p:ph type="sldImg" idx="2"/>
          </p:nvPr>
        </p:nvSpPr>
        <p:spPr>
          <a:xfrm>
            <a:off x="919163" y="746125"/>
            <a:ext cx="4968875"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84" name="Shape 384"/>
          <p:cNvSpPr txBox="1">
            <a:spLocks noGrp="1"/>
          </p:cNvSpPr>
          <p:nvPr>
            <p:ph type="body" idx="1"/>
          </p:nvPr>
        </p:nvSpPr>
        <p:spPr>
          <a:xfrm>
            <a:off x="680722" y="4721187"/>
            <a:ext cx="5445759" cy="4472702"/>
          </a:xfrm>
          <a:prstGeom prst="rect">
            <a:avLst/>
          </a:prstGeom>
          <a:noFill/>
          <a:ln>
            <a:noFill/>
          </a:ln>
        </p:spPr>
        <p:txBody>
          <a:bodyPr lIns="91418" tIns="45696" rIns="91418" bIns="45696" anchor="t" anchorCtr="0">
            <a:noAutofit/>
          </a:bodyPr>
          <a:lstStyle/>
          <a:p>
            <a:pPr>
              <a:buSzPct val="25000"/>
            </a:pPr>
            <a:r>
              <a:rPr lang="en-US" b="1" dirty="0"/>
              <a:t> </a:t>
            </a:r>
          </a:p>
          <a:p>
            <a:pPr>
              <a:buSzPct val="25000"/>
            </a:pPr>
            <a:endParaRPr dirty="0"/>
          </a:p>
        </p:txBody>
      </p:sp>
      <p:sp>
        <p:nvSpPr>
          <p:cNvPr id="385" name="Shape 385"/>
          <p:cNvSpPr txBox="1">
            <a:spLocks noGrp="1"/>
          </p:cNvSpPr>
          <p:nvPr>
            <p:ph type="sldNum" idx="12"/>
          </p:nvPr>
        </p:nvSpPr>
        <p:spPr>
          <a:xfrm>
            <a:off x="3855837" y="9440646"/>
            <a:ext cx="2949786" cy="496967"/>
          </a:xfrm>
          <a:prstGeom prst="rect">
            <a:avLst/>
          </a:prstGeom>
          <a:noFill/>
          <a:ln>
            <a:noFill/>
          </a:ln>
        </p:spPr>
        <p:txBody>
          <a:bodyPr lIns="91418" tIns="45696" rIns="91418" bIns="45696"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32</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36172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919163" y="746125"/>
            <a:ext cx="4968875"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 name="Shape 114"/>
          <p:cNvSpPr txBox="1">
            <a:spLocks noGrp="1"/>
          </p:cNvSpPr>
          <p:nvPr>
            <p:ph type="body" idx="1"/>
          </p:nvPr>
        </p:nvSpPr>
        <p:spPr>
          <a:xfrm>
            <a:off x="680722" y="4721187"/>
            <a:ext cx="5445759" cy="4472702"/>
          </a:xfrm>
          <a:prstGeom prst="rect">
            <a:avLst/>
          </a:prstGeom>
          <a:noFill/>
          <a:ln>
            <a:noFill/>
          </a:ln>
        </p:spPr>
        <p:txBody>
          <a:bodyPr lIns="91418" tIns="45696" rIns="91418" bIns="45696" anchor="t" anchorCtr="0">
            <a:noAutofit/>
          </a:bodyPr>
          <a:lstStyle/>
          <a:p>
            <a:pPr algn="just">
              <a:buSzPct val="25000"/>
            </a:pPr>
            <a:r>
              <a:rPr lang="ja-JP" altLang="en-US" sz="1100" b="1" dirty="0">
                <a:latin typeface="Arial" panose="020B0604020202020204" pitchFamily="34" charset="0"/>
                <a:ea typeface="ＭＳ Ｐゴシック" panose="020B0600070205080204" pitchFamily="50" charset="-128"/>
                <a:cs typeface="Arial" panose="020B0604020202020204" pitchFamily="34" charset="0"/>
              </a:rPr>
              <a:t>持続可能な開発目標（</a:t>
            </a:r>
            <a:r>
              <a:rPr lang="en-US" altLang="ja-JP" sz="1100" b="1" dirty="0">
                <a:latin typeface="Arial" panose="020B0604020202020204" pitchFamily="34" charset="0"/>
                <a:ea typeface="ＭＳ Ｐゴシック" panose="020B0600070205080204" pitchFamily="50" charset="-128"/>
                <a:cs typeface="Arial" panose="020B0604020202020204" pitchFamily="34" charset="0"/>
              </a:rPr>
              <a:t>SDGs</a:t>
            </a:r>
            <a:r>
              <a:rPr lang="ja-JP" altLang="en-US" sz="1100" b="1" dirty="0">
                <a:latin typeface="Arial" panose="020B0604020202020204" pitchFamily="34" charset="0"/>
                <a:ea typeface="ＭＳ Ｐゴシック" panose="020B0600070205080204" pitchFamily="50" charset="-128"/>
                <a:cs typeface="Arial" panose="020B0604020202020204" pitchFamily="34" charset="0"/>
              </a:rPr>
              <a:t>）を支える要素は何でしょうか。</a:t>
            </a:r>
            <a:endParaRPr lang="en-US" sz="1100" b="1"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持続可能な開発目標（</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SDGs</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）の諸目標とターゲットはいずれも、人間、豊かさ、地球、平和、パートナーシップという極めて重要な分野で、今後</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15</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年間の行動を促すことになります。</a:t>
            </a:r>
            <a:r>
              <a:rPr lang="en-US" sz="1100" dirty="0">
                <a:latin typeface="Arial" panose="020B0604020202020204" pitchFamily="34" charset="0"/>
                <a:ea typeface="ＭＳ Ｐゴシック" panose="020B0600070205080204" pitchFamily="50" charset="-128"/>
                <a:cs typeface="Arial" panose="020B0604020202020204" pitchFamily="34" charset="0"/>
              </a:rPr>
              <a:t> </a:t>
            </a: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r>
              <a:rPr lang="ja-JP" altLang="en-US" sz="1100" b="1" dirty="0">
                <a:latin typeface="Arial" panose="020B0604020202020204" pitchFamily="34" charset="0"/>
                <a:ea typeface="ＭＳ Ｐゴシック" panose="020B0600070205080204" pitchFamily="50" charset="-128"/>
                <a:cs typeface="Arial" panose="020B0604020202020204" pitchFamily="34" charset="0"/>
              </a:rPr>
              <a:t>人間（</a:t>
            </a:r>
            <a:r>
              <a:rPr lang="en-US" altLang="ja-JP" sz="1100" b="1" dirty="0">
                <a:latin typeface="Arial" panose="020B0604020202020204" pitchFamily="34" charset="0"/>
                <a:ea typeface="ＭＳ Ｐゴシック" panose="020B0600070205080204" pitchFamily="50" charset="-128"/>
                <a:cs typeface="Arial" panose="020B0604020202020204" pitchFamily="34" charset="0"/>
              </a:rPr>
              <a:t>People</a:t>
            </a:r>
            <a:r>
              <a:rPr lang="ja-JP" altLang="en-US" sz="1100" b="1" dirty="0">
                <a:latin typeface="Arial" panose="020B0604020202020204" pitchFamily="34" charset="0"/>
                <a:ea typeface="ＭＳ Ｐゴシック" panose="020B0600070205080204" pitchFamily="50" charset="-128"/>
                <a:cs typeface="Arial" panose="020B0604020202020204" pitchFamily="34" charset="0"/>
              </a:rPr>
              <a:t>）</a:t>
            </a:r>
            <a:r>
              <a:rPr lang="en-US" sz="1100" b="1" dirty="0">
                <a:latin typeface="Arial" panose="020B0604020202020204" pitchFamily="34" charset="0"/>
                <a:ea typeface="ＭＳ Ｐゴシック" panose="020B0600070205080204" pitchFamily="50" charset="-128"/>
                <a:cs typeface="Arial" panose="020B0604020202020204" pitchFamily="34" charset="0"/>
              </a:rPr>
              <a:t> –</a:t>
            </a:r>
            <a:r>
              <a:rPr lang="en-US" sz="1100" dirty="0">
                <a:latin typeface="Arial" panose="020B0604020202020204" pitchFamily="34" charset="0"/>
                <a:ea typeface="ＭＳ Ｐゴシック" panose="020B0600070205080204" pitchFamily="50" charset="-128"/>
                <a:cs typeface="Arial" panose="020B0604020202020204" pitchFamily="34" charset="0"/>
              </a:rPr>
              <a:t> </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あらゆる形態と次元の貧困と飢餓に終止符を打つとともに、すべての人間が尊厳を持ち、平等に、かつ健全な環境の下でその潜在能力を発揮できるようにする（目標</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2</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3</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4</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5</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および</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6</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Clr>
                <a:schemeClr val="dk1"/>
              </a:buClr>
              <a:buSzPct val="25000"/>
            </a:pPr>
            <a:r>
              <a:rPr lang="ja-JP" altLang="en-US" sz="1100" b="1" dirty="0">
                <a:latin typeface="Arial" panose="020B0604020202020204" pitchFamily="34" charset="0"/>
                <a:ea typeface="ＭＳ Ｐゴシック" panose="020B0600070205080204" pitchFamily="50" charset="-128"/>
                <a:cs typeface="Arial" panose="020B0604020202020204" pitchFamily="34" charset="0"/>
              </a:rPr>
              <a:t>豊かさ（</a:t>
            </a:r>
            <a:r>
              <a:rPr lang="en-US" altLang="ja-JP" sz="1100" b="1" dirty="0">
                <a:latin typeface="Arial" panose="020B0604020202020204" pitchFamily="34" charset="0"/>
                <a:ea typeface="ＭＳ Ｐゴシック" panose="020B0600070205080204" pitchFamily="50" charset="-128"/>
                <a:cs typeface="Arial" panose="020B0604020202020204" pitchFamily="34" charset="0"/>
              </a:rPr>
              <a:t>Prosperity</a:t>
            </a:r>
            <a:r>
              <a:rPr lang="ja-JP" altLang="en-US" sz="1100" b="1" dirty="0">
                <a:latin typeface="Arial" panose="020B0604020202020204" pitchFamily="34" charset="0"/>
                <a:ea typeface="ＭＳ Ｐゴシック" panose="020B0600070205080204" pitchFamily="50" charset="-128"/>
                <a:cs typeface="Arial" panose="020B0604020202020204" pitchFamily="34" charset="0"/>
              </a:rPr>
              <a:t>）</a:t>
            </a:r>
            <a:r>
              <a:rPr lang="en-US" sz="1100" b="1" dirty="0">
                <a:latin typeface="Arial" panose="020B0604020202020204" pitchFamily="34" charset="0"/>
                <a:ea typeface="ＭＳ Ｐゴシック" panose="020B0600070205080204" pitchFamily="50" charset="-128"/>
                <a:cs typeface="Arial" panose="020B0604020202020204" pitchFamily="34" charset="0"/>
              </a:rPr>
              <a:t> –</a:t>
            </a:r>
            <a:r>
              <a:rPr lang="en-US" sz="1100" dirty="0">
                <a:latin typeface="Arial" panose="020B0604020202020204" pitchFamily="34" charset="0"/>
                <a:ea typeface="ＭＳ Ｐゴシック" panose="020B0600070205080204" pitchFamily="50" charset="-128"/>
                <a:cs typeface="Arial" panose="020B0604020202020204" pitchFamily="34" charset="0"/>
              </a:rPr>
              <a:t> </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すべての人間が豊かで充実した生活を送れるようにするとともに、自然と調和した経済、社会および技術の進展を確保する（目標</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7</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8</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9</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10</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および</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11</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Clr>
                <a:schemeClr val="dk1"/>
              </a:buClr>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r>
              <a:rPr lang="ja-JP" altLang="en-US" sz="1100" b="1" dirty="0">
                <a:latin typeface="Arial" panose="020B0604020202020204" pitchFamily="34" charset="0"/>
                <a:ea typeface="ＭＳ Ｐゴシック" panose="020B0600070205080204" pitchFamily="50" charset="-128"/>
                <a:cs typeface="Arial" panose="020B0604020202020204" pitchFamily="34" charset="0"/>
              </a:rPr>
              <a:t>地球</a:t>
            </a:r>
            <a:r>
              <a:rPr lang="en-US" sz="1100" b="1" dirty="0">
                <a:latin typeface="Arial" panose="020B0604020202020204" pitchFamily="34" charset="0"/>
                <a:ea typeface="ＭＳ Ｐゴシック" panose="020B0600070205080204" pitchFamily="50" charset="-128"/>
                <a:cs typeface="Arial" panose="020B0604020202020204" pitchFamily="34" charset="0"/>
              </a:rPr>
              <a:t> </a:t>
            </a:r>
            <a:r>
              <a:rPr lang="ja-JP" altLang="en-US" sz="1100" b="1" dirty="0">
                <a:latin typeface="Arial" panose="020B0604020202020204" pitchFamily="34" charset="0"/>
                <a:ea typeface="ＭＳ Ｐゴシック" panose="020B0600070205080204" pitchFamily="50" charset="-128"/>
                <a:cs typeface="Arial" panose="020B0604020202020204" pitchFamily="34" charset="0"/>
              </a:rPr>
              <a:t>（</a:t>
            </a:r>
            <a:r>
              <a:rPr lang="en-US" altLang="ja-JP" sz="1100" b="1" dirty="0">
                <a:latin typeface="Arial" panose="020B0604020202020204" pitchFamily="34" charset="0"/>
                <a:ea typeface="ＭＳ Ｐゴシック" panose="020B0600070205080204" pitchFamily="50" charset="-128"/>
                <a:cs typeface="Arial" panose="020B0604020202020204" pitchFamily="34" charset="0"/>
              </a:rPr>
              <a:t>Planet</a:t>
            </a:r>
            <a:r>
              <a:rPr lang="ja-JP" altLang="en-US" sz="1100" b="1" dirty="0">
                <a:latin typeface="Arial" panose="020B0604020202020204" pitchFamily="34" charset="0"/>
                <a:ea typeface="ＭＳ Ｐゴシック" panose="020B0600070205080204" pitchFamily="50" charset="-128"/>
                <a:cs typeface="Arial" panose="020B0604020202020204" pitchFamily="34" charset="0"/>
              </a:rPr>
              <a:t>）</a:t>
            </a:r>
            <a:r>
              <a:rPr lang="en-US" sz="1100" b="1" dirty="0">
                <a:latin typeface="Arial" panose="020B0604020202020204" pitchFamily="34" charset="0"/>
                <a:ea typeface="ＭＳ Ｐゴシック" panose="020B0600070205080204" pitchFamily="50" charset="-128"/>
                <a:cs typeface="Arial" panose="020B0604020202020204" pitchFamily="34" charset="0"/>
              </a:rPr>
              <a:t>– </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持続可能な消費と生産、天然資源の持続可能な管理、気候変動への緊急な対応などを通じ、地球を劣化から守ることにより、現在と将来の世代のニーズを充足できるようにする（目標</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12</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13</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14</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および</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15</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r>
              <a:rPr lang="ja-JP" altLang="en-US" sz="1100" b="1" dirty="0">
                <a:latin typeface="Arial" panose="020B0604020202020204" pitchFamily="34" charset="0"/>
                <a:ea typeface="ＭＳ Ｐゴシック" panose="020B0600070205080204" pitchFamily="50" charset="-128"/>
                <a:cs typeface="Arial" panose="020B0604020202020204" pitchFamily="34" charset="0"/>
              </a:rPr>
              <a:t>平和</a:t>
            </a:r>
            <a:r>
              <a:rPr lang="en-US" sz="1100" dirty="0">
                <a:latin typeface="Arial" panose="020B0604020202020204" pitchFamily="34" charset="0"/>
                <a:ea typeface="ＭＳ Ｐゴシック" panose="020B0600070205080204" pitchFamily="50" charset="-128"/>
                <a:cs typeface="Arial" panose="020B0604020202020204" pitchFamily="34" charset="0"/>
              </a:rPr>
              <a:t> </a:t>
            </a:r>
            <a:r>
              <a:rPr lang="ja-JP" altLang="en-US" sz="1100" b="1" dirty="0">
                <a:latin typeface="Arial" panose="020B0604020202020204" pitchFamily="34" charset="0"/>
                <a:ea typeface="ＭＳ Ｐゴシック" panose="020B0600070205080204" pitchFamily="50" charset="-128"/>
                <a:cs typeface="Arial" panose="020B0604020202020204" pitchFamily="34" charset="0"/>
              </a:rPr>
              <a:t>（</a:t>
            </a:r>
            <a:r>
              <a:rPr lang="en-US" altLang="ja-JP" sz="1100" b="1" dirty="0">
                <a:latin typeface="Arial" panose="020B0604020202020204" pitchFamily="34" charset="0"/>
                <a:ea typeface="ＭＳ Ｐゴシック" panose="020B0600070205080204" pitchFamily="50" charset="-128"/>
                <a:cs typeface="Arial" panose="020B0604020202020204" pitchFamily="34" charset="0"/>
              </a:rPr>
              <a:t>Peace</a:t>
            </a:r>
            <a:r>
              <a:rPr lang="ja-JP" altLang="en-US" sz="1100" b="1" dirty="0">
                <a:latin typeface="Arial" panose="020B0604020202020204" pitchFamily="34" charset="0"/>
                <a:ea typeface="ＭＳ Ｐゴシック" panose="020B0600070205080204" pitchFamily="50" charset="-128"/>
                <a:cs typeface="Arial" panose="020B0604020202020204" pitchFamily="34" charset="0"/>
              </a:rPr>
              <a:t>）</a:t>
            </a:r>
            <a:r>
              <a:rPr lang="en-US" sz="1100" b="1" dirty="0">
                <a:latin typeface="Arial" panose="020B0604020202020204" pitchFamily="34" charset="0"/>
                <a:ea typeface="ＭＳ Ｐゴシック" panose="020B0600070205080204" pitchFamily="50" charset="-128"/>
                <a:cs typeface="Arial" panose="020B0604020202020204" pitchFamily="34" charset="0"/>
              </a:rPr>
              <a:t>– </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恐怖と暴力のない平和で公正かつ包摂的な社会を育てる。平和なくして持続可能な開発は達成できず、持続可能な開発なくして平和は実現しないため（目標</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16</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r>
              <a:rPr lang="ja-JP" altLang="en-US" sz="1100" b="1" dirty="0">
                <a:latin typeface="Arial" panose="020B0604020202020204" pitchFamily="34" charset="0"/>
                <a:ea typeface="ＭＳ Ｐゴシック" panose="020B0600070205080204" pitchFamily="50" charset="-128"/>
                <a:cs typeface="Arial" panose="020B0604020202020204" pitchFamily="34" charset="0"/>
              </a:rPr>
              <a:t>パートナーシップ（</a:t>
            </a:r>
            <a:r>
              <a:rPr lang="en-US" altLang="ja-JP" sz="1100" b="1" dirty="0">
                <a:latin typeface="Arial" panose="020B0604020202020204" pitchFamily="34" charset="0"/>
                <a:ea typeface="ＭＳ Ｐゴシック" panose="020B0600070205080204" pitchFamily="50" charset="-128"/>
                <a:cs typeface="Arial" panose="020B0604020202020204" pitchFamily="34" charset="0"/>
              </a:rPr>
              <a:t>Partnership</a:t>
            </a:r>
            <a:r>
              <a:rPr lang="ja-JP" altLang="en-US" sz="1100" b="1" dirty="0">
                <a:latin typeface="Arial" panose="020B0604020202020204" pitchFamily="34" charset="0"/>
                <a:ea typeface="ＭＳ Ｐゴシック" panose="020B0600070205080204" pitchFamily="50" charset="-128"/>
                <a:cs typeface="Arial" panose="020B0604020202020204" pitchFamily="34" charset="0"/>
              </a:rPr>
              <a:t>）</a:t>
            </a:r>
            <a:r>
              <a:rPr lang="en-US" sz="1100" b="1" dirty="0">
                <a:latin typeface="Arial" panose="020B0604020202020204" pitchFamily="34" charset="0"/>
                <a:ea typeface="ＭＳ Ｐゴシック" panose="020B0600070205080204" pitchFamily="50" charset="-128"/>
                <a:cs typeface="Arial" panose="020B0604020202020204" pitchFamily="34" charset="0"/>
              </a:rPr>
              <a:t> – </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グローバルな連帯の精神に基づき、最貧層と最弱者層のニーズを特に重視しながら、すべての国、すべてのステークホルダー、すべての人々の参加により、持続可能な開発に向けたグローバル・パートナーシップをさらに活性化し、このアジェンダの実施に必要な手段を動員する（目標</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17</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15" name="Shape 115"/>
          <p:cNvSpPr txBox="1">
            <a:spLocks noGrp="1"/>
          </p:cNvSpPr>
          <p:nvPr>
            <p:ph type="sldNum" idx="12"/>
          </p:nvPr>
        </p:nvSpPr>
        <p:spPr>
          <a:xfrm>
            <a:off x="3855837" y="9440646"/>
            <a:ext cx="2949786" cy="496967"/>
          </a:xfrm>
          <a:prstGeom prst="rect">
            <a:avLst/>
          </a:prstGeom>
          <a:noFill/>
          <a:ln>
            <a:noFill/>
          </a:ln>
        </p:spPr>
        <p:txBody>
          <a:bodyPr lIns="91418" tIns="45696" rIns="91418" bIns="45696"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4</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1283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919163" y="746125"/>
            <a:ext cx="4968875"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3" name="Shape 123"/>
          <p:cNvSpPr txBox="1">
            <a:spLocks noGrp="1"/>
          </p:cNvSpPr>
          <p:nvPr>
            <p:ph type="body" idx="1"/>
          </p:nvPr>
        </p:nvSpPr>
        <p:spPr>
          <a:xfrm>
            <a:off x="680722" y="4721187"/>
            <a:ext cx="5445759" cy="4472702"/>
          </a:xfrm>
          <a:prstGeom prst="rect">
            <a:avLst/>
          </a:prstGeom>
          <a:noFill/>
          <a:ln>
            <a:noFill/>
          </a:ln>
        </p:spPr>
        <p:txBody>
          <a:bodyPr lIns="91418" tIns="45696" rIns="91418" bIns="45696" anchor="t" anchorCtr="0">
            <a:noAutofit/>
          </a:bodyPr>
          <a:lstStyle/>
          <a:p>
            <a:pPr algn="just">
              <a:buSzPct val="25000"/>
            </a:pPr>
            <a:r>
              <a:rPr lang="en-US" altLang="ja-JP" sz="1100" dirty="0">
                <a:latin typeface="Arial" panose="020B0604020202020204" pitchFamily="34" charset="0"/>
                <a:ea typeface="ＭＳ Ｐゴシック" panose="020B0600070205080204" pitchFamily="50" charset="-128"/>
                <a:cs typeface="Arial" panose="020B0604020202020204" pitchFamily="34" charset="0"/>
              </a:rPr>
              <a:t>2015</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年</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9</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月、</a:t>
            </a:r>
            <a:r>
              <a:rPr lang="en-US" altLang="ja-JP" sz="1100" dirty="0">
                <a:solidFill>
                  <a:srgbClr val="FF0000"/>
                </a:solidFill>
                <a:latin typeface="Arial" panose="020B0604020202020204" pitchFamily="34" charset="0"/>
                <a:ea typeface="ＭＳ Ｐゴシック" panose="020B0600070205080204" pitchFamily="50" charset="-128"/>
                <a:cs typeface="Arial" panose="020B0604020202020204" pitchFamily="34" charset="0"/>
              </a:rPr>
              <a:t>150</a:t>
            </a:r>
            <a:r>
              <a:rPr lang="ja-JP" altLang="en-US" sz="1100" dirty="0">
                <a:solidFill>
                  <a:srgbClr val="FF0000"/>
                </a:solidFill>
                <a:latin typeface="Arial" panose="020B0604020202020204" pitchFamily="34" charset="0"/>
                <a:ea typeface="ＭＳ Ｐゴシック" panose="020B0600070205080204" pitchFamily="50" charset="-128"/>
                <a:cs typeface="Arial" panose="020B0604020202020204" pitchFamily="34" charset="0"/>
              </a:rPr>
              <a:t>人を超える世界のリーダーが</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ニューヨークの国連本部で開かれた「国連持続可能な開発サミット」に</a:t>
            </a:r>
            <a:r>
              <a:rPr lang="ja-JP" altLang="en-US" sz="1100" dirty="0">
                <a:solidFill>
                  <a:srgbClr val="FF0000"/>
                </a:solidFill>
                <a:latin typeface="Arial" panose="020B0604020202020204" pitchFamily="34" charset="0"/>
                <a:ea typeface="ＭＳ Ｐゴシック" panose="020B0600070205080204" pitchFamily="50" charset="-128"/>
                <a:cs typeface="Arial" panose="020B0604020202020204" pitchFamily="34" charset="0"/>
              </a:rPr>
              <a:t>参集</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し、野心的な新しい持続可能な開発アジェンダを正式に採択しました。</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このアジェンダに含まれる</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17</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の「持続可能な開発目標（</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SDGs</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）」は、私たちが共有する人間性のビジョン、そして世界のリーダーと人々との間の社会契約を反映するものです。</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24" name="Shape 124"/>
          <p:cNvSpPr txBox="1">
            <a:spLocks noGrp="1"/>
          </p:cNvSpPr>
          <p:nvPr>
            <p:ph type="sldNum" idx="12"/>
          </p:nvPr>
        </p:nvSpPr>
        <p:spPr>
          <a:xfrm>
            <a:off x="3855837" y="9440646"/>
            <a:ext cx="2949786" cy="496967"/>
          </a:xfrm>
          <a:prstGeom prst="rect">
            <a:avLst/>
          </a:prstGeom>
          <a:noFill/>
          <a:ln>
            <a:noFill/>
          </a:ln>
        </p:spPr>
        <p:txBody>
          <a:bodyPr lIns="91418" tIns="45696" rIns="91418" bIns="45696"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5</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74367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919163" y="746125"/>
            <a:ext cx="4968875"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2" name="Shape 132"/>
          <p:cNvSpPr txBox="1">
            <a:spLocks noGrp="1"/>
          </p:cNvSpPr>
          <p:nvPr>
            <p:ph type="body" idx="1"/>
          </p:nvPr>
        </p:nvSpPr>
        <p:spPr>
          <a:xfrm>
            <a:off x="680722" y="4721187"/>
            <a:ext cx="5445759" cy="4472702"/>
          </a:xfrm>
          <a:prstGeom prst="rect">
            <a:avLst/>
          </a:prstGeom>
          <a:noFill/>
          <a:ln>
            <a:noFill/>
          </a:ln>
        </p:spPr>
        <p:txBody>
          <a:bodyPr lIns="91418" tIns="45696" rIns="91418" bIns="45696" anchor="t" anchorCtr="0">
            <a:noAutofit/>
          </a:bodyPr>
          <a:lstStyle/>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持続可能な開発目標（</a:t>
            </a:r>
            <a:r>
              <a:rPr lang="en-US" sz="1100" dirty="0">
                <a:latin typeface="Arial" panose="020B0604020202020204" pitchFamily="34" charset="0"/>
                <a:ea typeface="ＭＳ Ｐゴシック" panose="020B0600070205080204" pitchFamily="50" charset="-128"/>
                <a:cs typeface="Arial" panose="020B0604020202020204" pitchFamily="34" charset="0"/>
              </a:rPr>
              <a:t>SDGs</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）に法的な拘束力はありませんが、各国政府は当事者意識を持って、</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17</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の目標達成に向けた国内的枠組を確立するよう期待されています。目標実現に向けた進捗状況のフォローアップと審査を行う責任は、主として各国にあり、そのためには良質で簡単に利用できるデータの迅速な収集が必要になります。国内レベルの分析に基づき実施される地域的なフォローアップと審査は、グローバル・レベルでのフォローアップと審査に役立てられます。</a:t>
            </a:r>
            <a:endParaRPr sz="11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33" name="Shape 133"/>
          <p:cNvSpPr txBox="1">
            <a:spLocks noGrp="1"/>
          </p:cNvSpPr>
          <p:nvPr>
            <p:ph type="sldNum" idx="12"/>
          </p:nvPr>
        </p:nvSpPr>
        <p:spPr>
          <a:xfrm>
            <a:off x="3855837" y="9440646"/>
            <a:ext cx="2949786" cy="496967"/>
          </a:xfrm>
          <a:prstGeom prst="rect">
            <a:avLst/>
          </a:prstGeom>
          <a:noFill/>
          <a:ln>
            <a:noFill/>
          </a:ln>
        </p:spPr>
        <p:txBody>
          <a:bodyPr lIns="91418" tIns="45696" rIns="91418" bIns="45696"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6</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80767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919163" y="746125"/>
            <a:ext cx="4968875"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1" name="Shape 141"/>
          <p:cNvSpPr txBox="1">
            <a:spLocks noGrp="1"/>
          </p:cNvSpPr>
          <p:nvPr>
            <p:ph type="body" idx="1"/>
          </p:nvPr>
        </p:nvSpPr>
        <p:spPr>
          <a:xfrm>
            <a:off x="680722" y="4721187"/>
            <a:ext cx="5445759" cy="4472702"/>
          </a:xfrm>
          <a:prstGeom prst="rect">
            <a:avLst/>
          </a:prstGeom>
          <a:noFill/>
          <a:ln>
            <a:noFill/>
          </a:ln>
        </p:spPr>
        <p:txBody>
          <a:bodyPr lIns="91418" tIns="45696" rIns="91418" bIns="45696" anchor="t" anchorCtr="0">
            <a:noAutofit/>
          </a:bodyPr>
          <a:lstStyle/>
          <a:p>
            <a:pPr algn="just">
              <a:buClr>
                <a:schemeClr val="dk1"/>
              </a:buClr>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「持続可能な開発目標（</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SDGs</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 」は普遍的なものであり、すべての国とすべての人による行動を必要としています。</a:t>
            </a:r>
            <a:r>
              <a:rPr lang="en-US" sz="1100" dirty="0">
                <a:latin typeface="Arial" panose="020B0604020202020204" pitchFamily="34" charset="0"/>
                <a:ea typeface="ＭＳ Ｐゴシック" panose="020B0600070205080204" pitchFamily="50" charset="-128"/>
                <a:cs typeface="Arial" panose="020B0604020202020204" pitchFamily="34" charset="0"/>
              </a:rPr>
              <a:t> </a:t>
            </a: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持続可能な開発アジェンダの達成に向けた行動を起こせば、すべての人に尊厳を持った生活が確保され、さらに大きな豊かさが共有されることになります。これはあらゆる人の利益にかないます。</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Clr>
                <a:schemeClr val="dk1"/>
              </a:buClr>
              <a:buSzPct val="25000"/>
            </a:pPr>
            <a:r>
              <a:rPr lang="en-US" sz="1100" dirty="0">
                <a:latin typeface="Arial" panose="020B0604020202020204" pitchFamily="34" charset="0"/>
                <a:ea typeface="ＭＳ Ｐゴシック" panose="020B0600070205080204" pitchFamily="50" charset="-128"/>
                <a:cs typeface="Arial" panose="020B0604020202020204" pitchFamily="34" charset="0"/>
              </a:rPr>
              <a:t>2016</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年は、世界の国々と市民の力を結集し、各地の人々の生活の改善に向けた道を歩み出すうえで、かつてない絶好の機会となります。</a:t>
            </a:r>
            <a:r>
              <a:rPr lang="en-US" sz="1100" dirty="0">
                <a:latin typeface="Arial" panose="020B0604020202020204" pitchFamily="34" charset="0"/>
                <a:ea typeface="ＭＳ Ｐゴシック" panose="020B0600070205080204" pitchFamily="50" charset="-128"/>
                <a:cs typeface="Arial" panose="020B0604020202020204" pitchFamily="34" charset="0"/>
              </a:rPr>
              <a:t> </a:t>
            </a:r>
          </a:p>
          <a:p>
            <a:pPr algn="just">
              <a:buClr>
                <a:schemeClr val="dk1"/>
              </a:buClr>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Clr>
                <a:schemeClr val="dk1"/>
              </a:buClr>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アジェンダは豊かな国と貧しい国をともに対象としながら、国家間と国内の不平等の両方を取り上げるものとなっています。</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Clr>
                <a:schemeClr val="dk1"/>
              </a:buClr>
              <a:buSzPct val="25000"/>
            </a:pP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Clr>
                <a:schemeClr val="dk1"/>
              </a:buClr>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目標では、各国の国情や能力、開発水準の差が考慮されています。</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42" name="Shape 142"/>
          <p:cNvSpPr txBox="1">
            <a:spLocks noGrp="1"/>
          </p:cNvSpPr>
          <p:nvPr>
            <p:ph type="sldNum" idx="12"/>
          </p:nvPr>
        </p:nvSpPr>
        <p:spPr>
          <a:xfrm>
            <a:off x="3855837" y="9440646"/>
            <a:ext cx="2949786" cy="496967"/>
          </a:xfrm>
          <a:prstGeom prst="rect">
            <a:avLst/>
          </a:prstGeom>
          <a:noFill/>
          <a:ln>
            <a:noFill/>
          </a:ln>
        </p:spPr>
        <p:txBody>
          <a:bodyPr lIns="91418" tIns="45696" rIns="91418" bIns="45696"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7</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03859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919163" y="746125"/>
            <a:ext cx="4968875"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0" name="Shape 150"/>
          <p:cNvSpPr txBox="1">
            <a:spLocks noGrp="1"/>
          </p:cNvSpPr>
          <p:nvPr>
            <p:ph type="body" idx="1"/>
          </p:nvPr>
        </p:nvSpPr>
        <p:spPr>
          <a:xfrm>
            <a:off x="680722" y="4721187"/>
            <a:ext cx="5445759" cy="4472702"/>
          </a:xfrm>
          <a:prstGeom prst="rect">
            <a:avLst/>
          </a:prstGeom>
          <a:noFill/>
          <a:ln>
            <a:noFill/>
          </a:ln>
        </p:spPr>
        <p:txBody>
          <a:bodyPr lIns="91418" tIns="45696" rIns="91418" bIns="45696" anchor="t" anchorCtr="0">
            <a:noAutofit/>
          </a:bodyPr>
          <a:lstStyle/>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持続可能な開発には、人間と地球にとって包摂的、持続可能かつ強靭な未来の構築に向けた協調的な取り組みが必要です。</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「持続可能な開発のための</a:t>
            </a:r>
            <a:r>
              <a:rPr lang="en-US" sz="1100" dirty="0">
                <a:latin typeface="Arial" panose="020B0604020202020204" pitchFamily="34" charset="0"/>
                <a:ea typeface="ＭＳ Ｐゴシック" panose="020B0600070205080204" pitchFamily="50" charset="-128"/>
                <a:cs typeface="Arial" panose="020B0604020202020204" pitchFamily="34" charset="0"/>
              </a:rPr>
              <a:t>2030</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アジェンダ」は、貧困に終止符を打ち、今後</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15</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年間ですべての人にとってさらに持続可能な世界を構築するため、政府、民間セクター、市民社会その他のステークホルダーによる行動に拍車をかけることになります。</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「持続可能な開発目標（</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SDGs</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 」とターゲットは、グローバルな性格を有しており、各国の国情、能力、開発水準を考慮に入れ、国内の政策と優先課題を尊重しながらも、普遍的に適用することができます。</a:t>
            </a:r>
            <a:r>
              <a:rPr lang="en-US" sz="1100" dirty="0">
                <a:latin typeface="Arial" panose="020B0604020202020204" pitchFamily="34" charset="0"/>
                <a:ea typeface="ＭＳ Ｐゴシック" panose="020B0600070205080204" pitchFamily="50" charset="-128"/>
                <a:cs typeface="Arial" panose="020B0604020202020204" pitchFamily="34" charset="0"/>
              </a:rPr>
              <a:t>  </a:t>
            </a: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marL="174695" indent="-174695" algn="just">
              <a:buClr>
                <a:schemeClr val="dk1"/>
              </a:buClr>
              <a:buSzPct val="100000"/>
              <a:buFont typeface="Arial"/>
              <a:buChar char="•"/>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それぞれの目標は相互に独立しているものではありません。よって、</a:t>
            </a:r>
            <a:r>
              <a:rPr lang="ja-JP" altLang="en-US" sz="1100" b="1" dirty="0">
                <a:latin typeface="Arial" panose="020B0604020202020204" pitchFamily="34" charset="0"/>
                <a:ea typeface="ＭＳ Ｐゴシック" panose="020B0600070205080204" pitchFamily="50" charset="-128"/>
                <a:cs typeface="Arial" panose="020B0604020202020204" pitchFamily="34" charset="0"/>
              </a:rPr>
              <a:t>総合的に取り組むこと</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が必要です。</a:t>
            </a:r>
            <a:r>
              <a:rPr lang="en-US" sz="1100" b="1" dirty="0">
                <a:latin typeface="Arial" panose="020B0604020202020204" pitchFamily="34" charset="0"/>
                <a:ea typeface="ＭＳ Ｐゴシック" panose="020B0600070205080204" pitchFamily="50" charset="-128"/>
                <a:cs typeface="Arial" panose="020B0604020202020204" pitchFamily="34" charset="0"/>
              </a:rPr>
              <a:t> </a:t>
            </a:r>
          </a:p>
          <a:p>
            <a:pPr marL="174695" indent="-174695" algn="just">
              <a:buClr>
                <a:schemeClr val="dk1"/>
              </a:buClr>
              <a:buSzPct val="100000"/>
              <a:buFont typeface="Arial"/>
              <a:buChar char="•"/>
            </a:pPr>
            <a:r>
              <a:rPr lang="ja-JP" altLang="en-US" sz="1100" b="1" dirty="0">
                <a:latin typeface="Arial" panose="020B0604020202020204" pitchFamily="34" charset="0"/>
                <a:ea typeface="ＭＳ Ｐゴシック" panose="020B0600070205080204" pitchFamily="50" charset="-128"/>
                <a:cs typeface="Arial" panose="020B0604020202020204" pitchFamily="34" charset="0"/>
              </a:rPr>
              <a:t>すべての目標に相関関係</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があります。</a:t>
            </a:r>
            <a:r>
              <a:rPr lang="ja-JP" altLang="en-US" sz="1100" b="1" dirty="0">
                <a:latin typeface="Arial" panose="020B0604020202020204" pitchFamily="34" charset="0"/>
                <a:ea typeface="ＭＳ Ｐゴシック" panose="020B0600070205080204" pitchFamily="50" charset="-128"/>
                <a:cs typeface="Arial" panose="020B0604020202020204" pitchFamily="34" charset="0"/>
              </a:rPr>
              <a:t>気候変動への対策</a:t>
            </a:r>
            <a:r>
              <a:rPr lang="en-US" sz="1100" b="1" dirty="0">
                <a:latin typeface="Arial" panose="020B0604020202020204" pitchFamily="34" charset="0"/>
                <a:ea typeface="ＭＳ Ｐゴシック" panose="020B0600070205080204" pitchFamily="50" charset="-128"/>
                <a:cs typeface="Arial" panose="020B0604020202020204" pitchFamily="34" charset="0"/>
              </a:rPr>
              <a:t> </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も平和の確保も行わずに、飢餓ゼロを達成することはできません。</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marL="174695" indent="-174695" algn="just">
              <a:buClr>
                <a:schemeClr val="dk1"/>
              </a:buClr>
              <a:buSzPct val="100000"/>
              <a:buFont typeface="Arial"/>
              <a:buChar char="•"/>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すべての人に教育を提供しなければ、</a:t>
            </a:r>
            <a:r>
              <a:rPr lang="ja-JP" altLang="en-US" sz="1100" b="1" dirty="0">
                <a:latin typeface="Arial" panose="020B0604020202020204" pitchFamily="34" charset="0"/>
                <a:ea typeface="ＭＳ Ｐゴシック" panose="020B0600070205080204" pitchFamily="50" charset="-128"/>
                <a:cs typeface="Arial" panose="020B0604020202020204" pitchFamily="34" charset="0"/>
              </a:rPr>
              <a:t>ジェンダーの平等</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は実現しません。</a:t>
            </a: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51" name="Shape 151"/>
          <p:cNvSpPr txBox="1">
            <a:spLocks noGrp="1"/>
          </p:cNvSpPr>
          <p:nvPr>
            <p:ph type="sldNum" idx="12"/>
          </p:nvPr>
        </p:nvSpPr>
        <p:spPr>
          <a:xfrm>
            <a:off x="3855837" y="9440646"/>
            <a:ext cx="2949786" cy="496967"/>
          </a:xfrm>
          <a:prstGeom prst="rect">
            <a:avLst/>
          </a:prstGeom>
          <a:noFill/>
          <a:ln>
            <a:noFill/>
          </a:ln>
        </p:spPr>
        <p:txBody>
          <a:bodyPr lIns="91418" tIns="45696" rIns="91418" bIns="45696"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8</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8161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919163" y="746125"/>
            <a:ext cx="4968875"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9" name="Shape 159"/>
          <p:cNvSpPr txBox="1">
            <a:spLocks noGrp="1"/>
          </p:cNvSpPr>
          <p:nvPr>
            <p:ph type="body" idx="1"/>
          </p:nvPr>
        </p:nvSpPr>
        <p:spPr>
          <a:xfrm>
            <a:off x="680722" y="4721187"/>
            <a:ext cx="5445759" cy="4472702"/>
          </a:xfrm>
          <a:prstGeom prst="rect">
            <a:avLst/>
          </a:prstGeom>
          <a:noFill/>
          <a:ln>
            <a:noFill/>
          </a:ln>
        </p:spPr>
        <p:txBody>
          <a:bodyPr lIns="91418" tIns="45696" rIns="91418" bIns="45696" anchor="t" anchorCtr="0">
            <a:noAutofit/>
          </a:bodyPr>
          <a:lstStyle/>
          <a:p>
            <a:pPr algn="just">
              <a:buClr>
                <a:schemeClr val="dk1"/>
              </a:buClr>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これは全ての人々のアジェンダであり、すべての次元で、そしてすべての場所で、不可逆的に貧困に終止符を打つための行動計画といえます。</a:t>
            </a: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Clr>
                <a:schemeClr val="dk1"/>
              </a:buClr>
              <a:buSzPct val="25000"/>
            </a:pP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Clr>
                <a:schemeClr val="dk1"/>
              </a:buClr>
              <a:buSzPct val="25000"/>
            </a:pPr>
            <a:r>
              <a:rPr lang="en-US" altLang="ja-JP" sz="1100" dirty="0">
                <a:latin typeface="Arial" panose="020B0604020202020204" pitchFamily="34" charset="0"/>
                <a:ea typeface="ＭＳ Ｐゴシック" panose="020B0600070205080204" pitchFamily="50" charset="-128"/>
                <a:cs typeface="Arial" panose="020B0604020202020204" pitchFamily="34" charset="0"/>
              </a:rPr>
              <a:t>17</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の目標を伴うアジェンダは、幅広く野心的であり、</a:t>
            </a:r>
            <a:r>
              <a:rPr lang="ja-JP" altLang="en-US" sz="1100" b="1" dirty="0">
                <a:latin typeface="Arial" panose="020B0604020202020204" pitchFamily="34" charset="0"/>
                <a:ea typeface="ＭＳ Ｐゴシック" panose="020B0600070205080204" pitchFamily="50" charset="-128"/>
                <a:cs typeface="Arial" panose="020B0604020202020204" pitchFamily="34" charset="0"/>
              </a:rPr>
              <a:t>誰も置き去りにしてはならない</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ことを強調しています。</a:t>
            </a:r>
            <a:endParaRPr lang="en-US" sz="1100" b="1" dirty="0">
              <a:latin typeface="Arial" panose="020B0604020202020204" pitchFamily="34" charset="0"/>
              <a:ea typeface="ＭＳ Ｐゴシック" panose="020B0600070205080204" pitchFamily="50" charset="-128"/>
              <a:cs typeface="Arial" panose="020B0604020202020204" pitchFamily="34" charset="0"/>
            </a:endParaRPr>
          </a:p>
          <a:p>
            <a:pPr algn="just">
              <a:buClr>
                <a:schemeClr val="dk1"/>
              </a:buClr>
              <a:buSzPct val="25000"/>
            </a:pPr>
            <a:endParaRPr lang="en-US" sz="1100" dirty="0">
              <a:latin typeface="Arial" panose="020B0604020202020204" pitchFamily="34" charset="0"/>
              <a:ea typeface="ＭＳ Ｐゴシック" panose="020B0600070205080204" pitchFamily="50" charset="-128"/>
              <a:cs typeface="Arial" panose="020B0604020202020204" pitchFamily="34" charset="0"/>
            </a:endParaRPr>
          </a:p>
          <a:p>
            <a:pPr algn="just">
              <a:buClr>
                <a:schemeClr val="dk1"/>
              </a:buClr>
              <a:buSzPct val="25000"/>
            </a:pPr>
            <a:r>
              <a:rPr lang="en-US" altLang="ja-JP" sz="1100" dirty="0">
                <a:latin typeface="Arial" panose="020B0604020202020204" pitchFamily="34" charset="0"/>
                <a:ea typeface="ＭＳ Ｐゴシック" panose="020B0600070205080204" pitchFamily="50" charset="-128"/>
                <a:cs typeface="Arial" panose="020B0604020202020204" pitchFamily="34" charset="0"/>
              </a:rPr>
              <a:t>SD</a:t>
            </a:r>
            <a:r>
              <a:rPr lang="en-US" sz="1100" dirty="0">
                <a:latin typeface="Arial" panose="020B0604020202020204" pitchFamily="34" charset="0"/>
                <a:ea typeface="ＭＳ Ｐゴシック" panose="020B0600070205080204" pitchFamily="50" charset="-128"/>
                <a:cs typeface="Arial" panose="020B0604020202020204" pitchFamily="34" charset="0"/>
              </a:rPr>
              <a:t>Gs</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は、貧困に終止符を打つには、</a:t>
            </a:r>
            <a:r>
              <a:rPr lang="ja-JP" altLang="en-US" sz="1100" b="1" dirty="0">
                <a:latin typeface="Arial" panose="020B0604020202020204" pitchFamily="34" charset="0"/>
                <a:ea typeface="ＭＳ Ｐゴシック" panose="020B0600070205080204" pitchFamily="50" charset="-128"/>
                <a:cs typeface="Arial" panose="020B0604020202020204" pitchFamily="34" charset="0"/>
              </a:rPr>
              <a:t>経済成長を促し</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a:t>
            </a:r>
            <a:r>
              <a:rPr lang="ja-JP" altLang="en-US" sz="1100" b="1" dirty="0">
                <a:latin typeface="Arial" panose="020B0604020202020204" pitchFamily="34" charset="0"/>
                <a:ea typeface="ＭＳ Ｐゴシック" panose="020B0600070205080204" pitchFamily="50" charset="-128"/>
                <a:cs typeface="Arial" panose="020B0604020202020204" pitchFamily="34" charset="0"/>
              </a:rPr>
              <a:t>教育、健康、雇用機会を含む幅広い社会的ニーズ</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を充足することが必須であり、また、</a:t>
            </a:r>
            <a:r>
              <a:rPr lang="ja-JP" altLang="en-US" sz="1100" b="1" dirty="0">
                <a:latin typeface="Arial" panose="020B0604020202020204" pitchFamily="34" charset="0"/>
                <a:ea typeface="ＭＳ Ｐゴシック" panose="020B0600070205080204" pitchFamily="50" charset="-128"/>
                <a:cs typeface="Arial" panose="020B0604020202020204" pitchFamily="34" charset="0"/>
              </a:rPr>
              <a:t>気候変動と環境保護に取り組む戦略</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も必要であることを認識しています。</a:t>
            </a: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Clr>
                <a:schemeClr val="dk1"/>
              </a:buClr>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60" name="Shape 160"/>
          <p:cNvSpPr txBox="1">
            <a:spLocks noGrp="1"/>
          </p:cNvSpPr>
          <p:nvPr>
            <p:ph type="sldNum" idx="12"/>
          </p:nvPr>
        </p:nvSpPr>
        <p:spPr>
          <a:xfrm>
            <a:off x="3855837" y="9440646"/>
            <a:ext cx="2949786" cy="496967"/>
          </a:xfrm>
          <a:prstGeom prst="rect">
            <a:avLst/>
          </a:prstGeom>
          <a:noFill/>
          <a:ln>
            <a:noFill/>
          </a:ln>
        </p:spPr>
        <p:txBody>
          <a:bodyPr lIns="91418" tIns="45696" rIns="91418" bIns="45696"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9</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581624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09600" y="1524000"/>
            <a:ext cx="7010400" cy="1143000"/>
          </a:xfrm>
          <a:prstGeom prst="rect">
            <a:avLst/>
          </a:prstGeom>
          <a:noFill/>
          <a:ln>
            <a:noFill/>
          </a:ln>
        </p:spPr>
        <p:txBody>
          <a:bodyPr lIns="91425" tIns="91425" rIns="91425" bIns="91425" anchor="ctr" anchorCtr="0"/>
          <a:lstStyle>
            <a:lvl1pPr marL="0" marR="0" lvl="0" indent="0" algn="l"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609600" y="2743200"/>
            <a:ext cx="7010400" cy="1752600"/>
          </a:xfrm>
          <a:prstGeom prst="rect">
            <a:avLst/>
          </a:prstGeom>
          <a:noFill/>
          <a:ln>
            <a:noFill/>
          </a:ln>
        </p:spPr>
        <p:txBody>
          <a:bodyPr lIns="91425" tIns="91425" rIns="91425" bIns="91425" anchor="t" anchorCtr="0"/>
          <a:lstStyle>
            <a:lvl1pPr marL="0" marR="0" lvl="0" indent="0" algn="l"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19" name="Shape 1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20" name="Shape 2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pic>
        <p:nvPicPr>
          <p:cNvPr id="21" name="Shape 21"/>
          <p:cNvPicPr preferRelativeResize="0"/>
          <p:nvPr/>
        </p:nvPicPr>
        <p:blipFill rotWithShape="1">
          <a:blip r:embed="rId2">
            <a:alphaModFix/>
          </a:blip>
          <a:srcRect t="69071"/>
          <a:stretch/>
        </p:blipFill>
        <p:spPr>
          <a:xfrm>
            <a:off x="1371600" y="3755426"/>
            <a:ext cx="7772400" cy="3110947"/>
          </a:xfrm>
          <a:prstGeom prst="rect">
            <a:avLst/>
          </a:prstGeom>
          <a:noFill/>
          <a:ln>
            <a:noFill/>
          </a:ln>
        </p:spPr>
      </p:pic>
      <p:pic>
        <p:nvPicPr>
          <p:cNvPr id="22" name="Shape 22"/>
          <p:cNvPicPr preferRelativeResize="0"/>
          <p:nvPr/>
        </p:nvPicPr>
        <p:blipFill rotWithShape="1">
          <a:blip r:embed="rId3">
            <a:alphaModFix/>
          </a:blip>
          <a:srcRect/>
          <a:stretch/>
        </p:blipFill>
        <p:spPr>
          <a:xfrm>
            <a:off x="633045" y="533400"/>
            <a:ext cx="4876799" cy="85916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457200" y="914400"/>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5" name="Shape 25"/>
          <p:cNvSpPr txBox="1">
            <a:spLocks noGrp="1"/>
          </p:cNvSpPr>
          <p:nvPr>
            <p:ph type="body" idx="1"/>
          </p:nvPr>
        </p:nvSpPr>
        <p:spPr>
          <a:xfrm>
            <a:off x="457200" y="2133600"/>
            <a:ext cx="8229600" cy="399256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27" name="Shape 2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28" name="Shape 2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pic>
        <p:nvPicPr>
          <p:cNvPr id="29" name="Shape 29"/>
          <p:cNvPicPr preferRelativeResize="0"/>
          <p:nvPr/>
        </p:nvPicPr>
        <p:blipFill rotWithShape="1">
          <a:blip r:embed="rId2">
            <a:alphaModFix/>
          </a:blip>
          <a:srcRect/>
          <a:stretch/>
        </p:blipFill>
        <p:spPr>
          <a:xfrm>
            <a:off x="457200" y="337414"/>
            <a:ext cx="2895600" cy="510130"/>
          </a:xfrm>
          <a:prstGeom prst="rect">
            <a:avLst/>
          </a:prstGeom>
          <a:noFill/>
          <a:ln>
            <a:noFill/>
          </a:ln>
        </p:spPr>
      </p:pic>
      <p:pic>
        <p:nvPicPr>
          <p:cNvPr id="30" name="Shape 30"/>
          <p:cNvPicPr preferRelativeResize="0"/>
          <p:nvPr/>
        </p:nvPicPr>
        <p:blipFill rotWithShape="1">
          <a:blip r:embed="rId3">
            <a:alphaModFix/>
          </a:blip>
          <a:srcRect t="69071"/>
          <a:stretch/>
        </p:blipFill>
        <p:spPr>
          <a:xfrm>
            <a:off x="1371600" y="3762962"/>
            <a:ext cx="7772400" cy="311094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444639" y="913655"/>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3" name="Shape 33"/>
          <p:cNvSpPr txBox="1">
            <a:spLocks noGrp="1"/>
          </p:cNvSpPr>
          <p:nvPr>
            <p:ph type="body" idx="1"/>
          </p:nvPr>
        </p:nvSpPr>
        <p:spPr>
          <a:xfrm>
            <a:off x="457200" y="2209800"/>
            <a:ext cx="4038599" cy="39163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body" idx="2"/>
          </p:nvPr>
        </p:nvSpPr>
        <p:spPr>
          <a:xfrm>
            <a:off x="4648200" y="2209800"/>
            <a:ext cx="4038599" cy="39163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36" name="Shape 3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37" name="Shape 3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pic>
        <p:nvPicPr>
          <p:cNvPr id="38" name="Shape 38"/>
          <p:cNvPicPr preferRelativeResize="0"/>
          <p:nvPr/>
        </p:nvPicPr>
        <p:blipFill rotWithShape="1">
          <a:blip r:embed="rId2">
            <a:alphaModFix/>
          </a:blip>
          <a:srcRect t="69071"/>
          <a:stretch/>
        </p:blipFill>
        <p:spPr>
          <a:xfrm>
            <a:off x="1371600" y="3755426"/>
            <a:ext cx="7772400" cy="3110947"/>
          </a:xfrm>
          <a:prstGeom prst="rect">
            <a:avLst/>
          </a:prstGeom>
          <a:noFill/>
          <a:ln>
            <a:noFill/>
          </a:ln>
        </p:spPr>
      </p:pic>
      <p:pic>
        <p:nvPicPr>
          <p:cNvPr id="39" name="Shape 39"/>
          <p:cNvPicPr preferRelativeResize="0"/>
          <p:nvPr/>
        </p:nvPicPr>
        <p:blipFill rotWithShape="1">
          <a:blip r:embed="rId3">
            <a:alphaModFix/>
          </a:blip>
          <a:srcRect/>
          <a:stretch/>
        </p:blipFill>
        <p:spPr>
          <a:xfrm>
            <a:off x="457200" y="337414"/>
            <a:ext cx="2895600" cy="51013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2" name="Shape 42"/>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43" name="Shape 4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44" name="Shape 4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45" name="Shape 4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dirty="0">
              <a:solidFill>
                <a:srgbClr val="888888"/>
              </a:solidFill>
              <a:latin typeface="Calibri"/>
              <a:ea typeface="Calibri"/>
              <a:cs typeface="Calibri"/>
              <a:sym typeface="Calibri"/>
            </a:endParaRPr>
          </a:p>
        </p:txBody>
      </p:sp>
      <p:pic>
        <p:nvPicPr>
          <p:cNvPr id="46" name="Shape 46"/>
          <p:cNvPicPr preferRelativeResize="0"/>
          <p:nvPr/>
        </p:nvPicPr>
        <p:blipFill rotWithShape="1">
          <a:blip r:embed="rId2">
            <a:alphaModFix/>
          </a:blip>
          <a:srcRect t="69071"/>
          <a:stretch/>
        </p:blipFill>
        <p:spPr>
          <a:xfrm>
            <a:off x="1371600" y="3755426"/>
            <a:ext cx="7772400" cy="3110947"/>
          </a:xfrm>
          <a:prstGeom prst="rect">
            <a:avLst/>
          </a:prstGeom>
          <a:noFill/>
          <a:ln>
            <a:noFill/>
          </a:ln>
        </p:spPr>
      </p:pic>
      <p:pic>
        <p:nvPicPr>
          <p:cNvPr id="47" name="Shape 47"/>
          <p:cNvPicPr preferRelativeResize="0"/>
          <p:nvPr/>
        </p:nvPicPr>
        <p:blipFill rotWithShape="1">
          <a:blip r:embed="rId3">
            <a:alphaModFix/>
          </a:blip>
          <a:srcRect/>
          <a:stretch/>
        </p:blipFill>
        <p:spPr>
          <a:xfrm>
            <a:off x="457200" y="337414"/>
            <a:ext cx="2895600" cy="51013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457200" y="847545"/>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0" name="Shape 50"/>
          <p:cNvSpPr txBox="1">
            <a:spLocks noGrp="1"/>
          </p:cNvSpPr>
          <p:nvPr>
            <p:ph type="body" idx="1"/>
          </p:nvPr>
        </p:nvSpPr>
        <p:spPr>
          <a:xfrm>
            <a:off x="459712" y="2057400"/>
            <a:ext cx="4040187"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body" idx="2"/>
          </p:nvPr>
        </p:nvSpPr>
        <p:spPr>
          <a:xfrm>
            <a:off x="457200" y="2743199"/>
            <a:ext cx="4040187" cy="3382962"/>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body" idx="3"/>
          </p:nvPr>
        </p:nvSpPr>
        <p:spPr>
          <a:xfrm>
            <a:off x="4648200" y="2057400"/>
            <a:ext cx="4041774"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body" idx="4"/>
          </p:nvPr>
        </p:nvSpPr>
        <p:spPr>
          <a:xfrm>
            <a:off x="4645025" y="2743199"/>
            <a:ext cx="4041774" cy="3382962"/>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55" name="Shape 5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56" name="Shape 5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dirty="0">
              <a:solidFill>
                <a:srgbClr val="888888"/>
              </a:solidFill>
              <a:latin typeface="Calibri"/>
              <a:ea typeface="Calibri"/>
              <a:cs typeface="Calibri"/>
              <a:sym typeface="Calibri"/>
            </a:endParaRPr>
          </a:p>
        </p:txBody>
      </p:sp>
      <p:pic>
        <p:nvPicPr>
          <p:cNvPr id="57" name="Shape 57"/>
          <p:cNvPicPr preferRelativeResize="0"/>
          <p:nvPr/>
        </p:nvPicPr>
        <p:blipFill rotWithShape="1">
          <a:blip r:embed="rId2">
            <a:alphaModFix/>
          </a:blip>
          <a:srcRect t="69071"/>
          <a:stretch/>
        </p:blipFill>
        <p:spPr>
          <a:xfrm>
            <a:off x="1371600" y="3755426"/>
            <a:ext cx="7772400" cy="3110947"/>
          </a:xfrm>
          <a:prstGeom prst="rect">
            <a:avLst/>
          </a:prstGeom>
          <a:noFill/>
          <a:ln>
            <a:noFill/>
          </a:ln>
        </p:spPr>
      </p:pic>
      <p:pic>
        <p:nvPicPr>
          <p:cNvPr id="58" name="Shape 58"/>
          <p:cNvPicPr preferRelativeResize="0"/>
          <p:nvPr/>
        </p:nvPicPr>
        <p:blipFill rotWithShape="1">
          <a:blip r:embed="rId3">
            <a:alphaModFix/>
          </a:blip>
          <a:srcRect/>
          <a:stretch/>
        </p:blipFill>
        <p:spPr>
          <a:xfrm>
            <a:off x="457200" y="337414"/>
            <a:ext cx="2895600" cy="51013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457200" y="878528"/>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1" name="Shape 6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62" name="Shape 6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63" name="Shape 6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dirty="0">
              <a:solidFill>
                <a:srgbClr val="888888"/>
              </a:solidFill>
              <a:latin typeface="Calibri"/>
              <a:ea typeface="Calibri"/>
              <a:cs typeface="Calibri"/>
              <a:sym typeface="Calibri"/>
            </a:endParaRPr>
          </a:p>
        </p:txBody>
      </p:sp>
      <p:pic>
        <p:nvPicPr>
          <p:cNvPr id="64" name="Shape 64"/>
          <p:cNvPicPr preferRelativeResize="0"/>
          <p:nvPr/>
        </p:nvPicPr>
        <p:blipFill rotWithShape="1">
          <a:blip r:embed="rId2">
            <a:alphaModFix/>
          </a:blip>
          <a:srcRect t="69071"/>
          <a:stretch/>
        </p:blipFill>
        <p:spPr>
          <a:xfrm>
            <a:off x="1371600" y="3755426"/>
            <a:ext cx="7772400" cy="3110947"/>
          </a:xfrm>
          <a:prstGeom prst="rect">
            <a:avLst/>
          </a:prstGeom>
          <a:noFill/>
          <a:ln>
            <a:noFill/>
          </a:ln>
        </p:spPr>
      </p:pic>
      <p:pic>
        <p:nvPicPr>
          <p:cNvPr id="65" name="Shape 65"/>
          <p:cNvPicPr preferRelativeResize="0"/>
          <p:nvPr/>
        </p:nvPicPr>
        <p:blipFill rotWithShape="1">
          <a:blip r:embed="rId3">
            <a:alphaModFix/>
          </a:blip>
          <a:srcRect/>
          <a:stretch/>
        </p:blipFill>
        <p:spPr>
          <a:xfrm>
            <a:off x="457200" y="337414"/>
            <a:ext cx="2895600" cy="51013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6"/>
        <p:cNvGrpSpPr/>
        <p:nvPr/>
      </p:nvGrpSpPr>
      <p:grpSpPr>
        <a:xfrm>
          <a:off x="0" y="0"/>
          <a:ext cx="0" cy="0"/>
          <a:chOff x="0" y="0"/>
          <a:chExt cx="0" cy="0"/>
        </a:xfrm>
      </p:grpSpPr>
      <p:sp>
        <p:nvSpPr>
          <p:cNvPr id="67" name="Shape 6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68" name="Shape 6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69" name="Shape 6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dirty="0">
              <a:solidFill>
                <a:srgbClr val="888888"/>
              </a:solidFill>
              <a:latin typeface="Calibri"/>
              <a:ea typeface="Calibri"/>
              <a:cs typeface="Calibri"/>
              <a:sym typeface="Calibri"/>
            </a:endParaRPr>
          </a:p>
        </p:txBody>
      </p:sp>
      <p:pic>
        <p:nvPicPr>
          <p:cNvPr id="70" name="Shape 70"/>
          <p:cNvPicPr preferRelativeResize="0"/>
          <p:nvPr/>
        </p:nvPicPr>
        <p:blipFill rotWithShape="1">
          <a:blip r:embed="rId2">
            <a:alphaModFix/>
          </a:blip>
          <a:srcRect t="69071"/>
          <a:stretch/>
        </p:blipFill>
        <p:spPr>
          <a:xfrm>
            <a:off x="1371600" y="3755426"/>
            <a:ext cx="7772400" cy="3110947"/>
          </a:xfrm>
          <a:prstGeom prst="rect">
            <a:avLst/>
          </a:prstGeom>
          <a:noFill/>
          <a:ln>
            <a:noFill/>
          </a:ln>
        </p:spPr>
      </p:pic>
      <p:pic>
        <p:nvPicPr>
          <p:cNvPr id="71" name="Shape 71"/>
          <p:cNvPicPr preferRelativeResize="0"/>
          <p:nvPr/>
        </p:nvPicPr>
        <p:blipFill rotWithShape="1">
          <a:blip r:embed="rId3">
            <a:alphaModFix/>
          </a:blip>
          <a:srcRect/>
          <a:stretch/>
        </p:blipFill>
        <p:spPr>
          <a:xfrm>
            <a:off x="457200" y="337414"/>
            <a:ext cx="2895600" cy="51013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858432"/>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4" name="Shape 74"/>
          <p:cNvSpPr txBox="1">
            <a:spLocks noGrp="1"/>
          </p:cNvSpPr>
          <p:nvPr>
            <p:ph type="body" idx="1"/>
          </p:nvPr>
        </p:nvSpPr>
        <p:spPr>
          <a:xfrm rot="5400000">
            <a:off x="2537618" y="-23018"/>
            <a:ext cx="4068763" cy="82296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76" name="Shape 7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77" name="Shape 7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dirty="0">
              <a:solidFill>
                <a:srgbClr val="888888"/>
              </a:solidFill>
              <a:latin typeface="Calibri"/>
              <a:ea typeface="Calibri"/>
              <a:cs typeface="Calibri"/>
              <a:sym typeface="Calibri"/>
            </a:endParaRPr>
          </a:p>
        </p:txBody>
      </p:sp>
      <p:pic>
        <p:nvPicPr>
          <p:cNvPr id="78" name="Shape 78"/>
          <p:cNvPicPr preferRelativeResize="0"/>
          <p:nvPr/>
        </p:nvPicPr>
        <p:blipFill rotWithShape="1">
          <a:blip r:embed="rId2">
            <a:alphaModFix/>
          </a:blip>
          <a:srcRect t="69071"/>
          <a:stretch/>
        </p:blipFill>
        <p:spPr>
          <a:xfrm>
            <a:off x="1371600" y="3755426"/>
            <a:ext cx="7772400" cy="3110947"/>
          </a:xfrm>
          <a:prstGeom prst="rect">
            <a:avLst/>
          </a:prstGeom>
          <a:noFill/>
          <a:ln>
            <a:noFill/>
          </a:ln>
        </p:spPr>
      </p:pic>
      <p:pic>
        <p:nvPicPr>
          <p:cNvPr id="79" name="Shape 79"/>
          <p:cNvPicPr preferRelativeResize="0"/>
          <p:nvPr/>
        </p:nvPicPr>
        <p:blipFill rotWithShape="1">
          <a:blip r:embed="rId3">
            <a:alphaModFix/>
          </a:blip>
          <a:srcRect/>
          <a:stretch/>
        </p:blipFill>
        <p:spPr>
          <a:xfrm>
            <a:off x="457200" y="337414"/>
            <a:ext cx="2895600" cy="51013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0"/>
        <p:cNvGrpSpPr/>
        <p:nvPr/>
      </p:nvGrpSpPr>
      <p:grpSpPr>
        <a:xfrm>
          <a:off x="0" y="0"/>
          <a:ext cx="0" cy="0"/>
          <a:chOff x="0" y="0"/>
          <a:chExt cx="0" cy="0"/>
        </a:xfrm>
      </p:grpSpPr>
      <p:sp>
        <p:nvSpPr>
          <p:cNvPr id="81" name="Shape 81"/>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2" name="Shape 82"/>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84" name="Shape 8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85" name="Shape 8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dirty="0">
              <a:solidFill>
                <a:srgbClr val="888888"/>
              </a:solidFill>
              <a:latin typeface="Calibri"/>
              <a:ea typeface="Calibri"/>
              <a:cs typeface="Calibri"/>
              <a:sym typeface="Calibri"/>
            </a:endParaRPr>
          </a:p>
        </p:txBody>
      </p:sp>
      <p:pic>
        <p:nvPicPr>
          <p:cNvPr id="86" name="Shape 86"/>
          <p:cNvPicPr preferRelativeResize="0"/>
          <p:nvPr/>
        </p:nvPicPr>
        <p:blipFill rotWithShape="1">
          <a:blip r:embed="rId2">
            <a:alphaModFix/>
          </a:blip>
          <a:srcRect t="69071"/>
          <a:stretch/>
        </p:blipFill>
        <p:spPr>
          <a:xfrm>
            <a:off x="1371600" y="3755426"/>
            <a:ext cx="7772400" cy="3110947"/>
          </a:xfrm>
          <a:prstGeom prst="rect">
            <a:avLst/>
          </a:prstGeom>
          <a:noFill/>
          <a:ln>
            <a:noFill/>
          </a:ln>
        </p:spPr>
      </p:pic>
      <p:pic>
        <p:nvPicPr>
          <p:cNvPr id="87" name="Shape 87"/>
          <p:cNvPicPr preferRelativeResize="0"/>
          <p:nvPr/>
        </p:nvPicPr>
        <p:blipFill rotWithShape="1">
          <a:blip r:embed="rId3">
            <a:alphaModFix/>
          </a:blip>
          <a:srcRect/>
          <a:stretch/>
        </p:blipFill>
        <p:spPr>
          <a:xfrm>
            <a:off x="457200" y="337414"/>
            <a:ext cx="2895600" cy="51013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1.jp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3.jp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5.jp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7.jp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9.jp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41.jp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45.jp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hyperlink" Target="http://www.un.org/sustainabledevelopment/"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www.un.org/sustainabledevelopment/takeactio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sustainabledevelopment.un.org/post2015/transformingourworld"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ctrTitle"/>
          </p:nvPr>
        </p:nvSpPr>
        <p:spPr>
          <a:xfrm>
            <a:off x="685800" y="2057400"/>
            <a:ext cx="8001000" cy="1371599"/>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ja-JP" altLang="en-US" sz="3200" b="1" dirty="0">
                <a:latin typeface="Arial" panose="020B0604020202020204" pitchFamily="34" charset="0"/>
                <a:ea typeface="ＭＳ Ｐゴシック" panose="020B0600070205080204" pitchFamily="50" charset="-128"/>
                <a:cs typeface="Arial" panose="020B0604020202020204" pitchFamily="34" charset="0"/>
              </a:rPr>
              <a:t>我々の世界を変革</a:t>
            </a:r>
            <a:r>
              <a:rPr lang="ja-JP" altLang="en-US" sz="3200" b="1" dirty="0" smtClean="0">
                <a:latin typeface="Arial" panose="020B0604020202020204" pitchFamily="34" charset="0"/>
                <a:ea typeface="ＭＳ Ｐゴシック" panose="020B0600070205080204" pitchFamily="50" charset="-128"/>
                <a:cs typeface="Arial" panose="020B0604020202020204" pitchFamily="34" charset="0"/>
              </a:rPr>
              <a:t>する：</a:t>
            </a:r>
            <a:r>
              <a:rPr lang="en-US" sz="3200" b="1" i="0" u="none" strike="noStrike" cap="none"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
            </a:r>
            <a:br>
              <a:rPr lang="en-US" sz="3200" b="1" i="0" u="none" strike="noStrike" cap="none"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br>
            <a:r>
              <a:rPr lang="ja-JP" altLang="en-US" sz="3200" b="1"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持続可能な開発のための</a:t>
            </a:r>
            <a:r>
              <a:rPr lang="en-US" sz="3200" b="1"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2030</a:t>
            </a:r>
            <a:r>
              <a:rPr lang="ja-JP" altLang="en-US" sz="3200" b="1"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アジェンダ</a:t>
            </a:r>
            <a:endParaRPr lang="en-US" sz="3200" b="1" i="0" u="none" strike="noStrike" cap="none"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93" name="Shape 93"/>
          <p:cNvSpPr txBox="1">
            <a:spLocks noGrp="1"/>
          </p:cNvSpPr>
          <p:nvPr>
            <p:ph type="subTitle" idx="1"/>
          </p:nvPr>
        </p:nvSpPr>
        <p:spPr>
          <a:xfrm>
            <a:off x="685800" y="3581400"/>
            <a:ext cx="6934199" cy="1066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888888"/>
              </a:buClr>
              <a:buSzPct val="25000"/>
              <a:buFont typeface="Arial"/>
              <a:buNone/>
            </a:pPr>
            <a:r>
              <a:rPr lang="ja-JP" altLang="en-US" sz="2400" dirty="0">
                <a:latin typeface="Arial" panose="020B0604020202020204" pitchFamily="34" charset="0"/>
                <a:ea typeface="ＭＳ Ｐゴシック" panose="020B0600070205080204" pitchFamily="50" charset="-128"/>
                <a:cs typeface="Arial" panose="020B0604020202020204" pitchFamily="34" charset="0"/>
              </a:rPr>
              <a:t>国際連合</a:t>
            </a:r>
            <a:r>
              <a:rPr lang="ja-JP" altLang="en-US" sz="2400" dirty="0" smtClean="0">
                <a:latin typeface="Arial" panose="020B0604020202020204" pitchFamily="34" charset="0"/>
                <a:ea typeface="ＭＳ Ｐゴシック" panose="020B0600070205080204" pitchFamily="50" charset="-128"/>
                <a:cs typeface="Arial" panose="020B0604020202020204" pitchFamily="34" charset="0"/>
              </a:rPr>
              <a:t>広報局</a:t>
            </a:r>
            <a:endParaRPr lang="en-US" sz="2400" b="0" i="0" u="none" strike="noStrike" cap="none"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Tree>
    <p:extLst>
      <p:ext uri="{BB962C8B-B14F-4D97-AF65-F5344CB8AC3E}">
        <p14:creationId xmlns:p14="http://schemas.microsoft.com/office/powerpoint/2010/main" val="1535791111"/>
      </p:ext>
    </p:extLst>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a:off x="457200" y="91440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ja-JP" altLang="en-US" sz="36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今こそ実施の時</a:t>
            </a:r>
            <a:endParaRPr lang="en-US" sz="3600" b="0" i="0" u="none" strike="noStrike" cap="none"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172" name="Shape 172"/>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ja-JP" altLang="en-US" sz="1200" b="0" i="0" u="none" strike="noStrike" cap="none" dirty="0" smtClean="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国際連合広報局</a:t>
            </a:r>
            <a:endParaRPr lang="en-US" sz="1200" b="0" i="0" u="none" strike="noStrike" cap="none"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173" name="Shape 17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10</a:t>
            </a:fld>
            <a:endParaRPr lang="en-US" sz="1200" b="0" i="0" u="none" strike="noStrike" cap="none"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pic>
        <p:nvPicPr>
          <p:cNvPr id="174" name="Shape 174"/>
          <p:cNvPicPr preferRelativeResize="0">
            <a:picLocks noGrp="1"/>
          </p:cNvPicPr>
          <p:nvPr>
            <p:ph type="body" idx="1"/>
          </p:nvPr>
        </p:nvPicPr>
        <p:blipFill rotWithShape="1">
          <a:blip r:embed="rId3">
            <a:alphaModFix/>
          </a:blip>
          <a:srcRect/>
          <a:stretch/>
        </p:blipFill>
        <p:spPr>
          <a:xfrm>
            <a:off x="1600200" y="2133600"/>
            <a:ext cx="6019800" cy="41148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Shape 180"/>
          <p:cNvSpPr txBox="1">
            <a:spLocks noGrp="1"/>
          </p:cNvSpPr>
          <p:nvPr>
            <p:ph type="title"/>
          </p:nvPr>
        </p:nvSpPr>
        <p:spPr>
          <a:xfrm>
            <a:off x="444639" y="913655"/>
            <a:ext cx="8229600" cy="1143000"/>
          </a:xfrm>
          <a:prstGeom prst="rect">
            <a:avLst/>
          </a:prstGeom>
          <a:noFill/>
          <a:ln>
            <a:noFill/>
          </a:ln>
        </p:spPr>
        <p:txBody>
          <a:bodyPr lIns="91425" tIns="45700" rIns="91425" bIns="45700" anchor="ctr" anchorCtr="0">
            <a:noAutofit/>
          </a:bodyPr>
          <a:lstStyle/>
          <a:p>
            <a:pPr lvl="0" algn="just">
              <a:buSzPct val="25000"/>
            </a:pPr>
            <a:r>
              <a:rPr lang="ja-JP" altLang="en-US" sz="28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目標</a:t>
            </a:r>
            <a:r>
              <a:rPr lang="en-US" altLang="ja-JP" sz="28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1</a:t>
            </a:r>
            <a:r>
              <a:rPr lang="ja-JP" altLang="en-US" sz="28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a:t>
            </a:r>
            <a:r>
              <a:rPr lang="ja-JP" altLang="en-US" sz="2800" dirty="0" smtClean="0">
                <a:latin typeface="Arial" panose="020B0604020202020204" pitchFamily="34" charset="0"/>
                <a:ea typeface="ＭＳ Ｐゴシック" panose="020B0600070205080204" pitchFamily="50" charset="-128"/>
                <a:cs typeface="Arial" panose="020B0604020202020204" pitchFamily="34" charset="0"/>
              </a:rPr>
              <a:t>あらゆる</a:t>
            </a:r>
            <a:r>
              <a:rPr lang="ja-JP" altLang="en-US" sz="2800" dirty="0">
                <a:latin typeface="Arial" panose="020B0604020202020204" pitchFamily="34" charset="0"/>
                <a:ea typeface="ＭＳ Ｐゴシック" panose="020B0600070205080204" pitchFamily="50" charset="-128"/>
                <a:cs typeface="Arial" panose="020B0604020202020204" pitchFamily="34" charset="0"/>
              </a:rPr>
              <a:t>場所で、あらゆる形態の貧困に終</a:t>
            </a:r>
            <a:r>
              <a:rPr lang="ja-JP" altLang="en-US" sz="2800" dirty="0" smtClean="0">
                <a:latin typeface="Arial" panose="020B0604020202020204" pitchFamily="34" charset="0"/>
                <a:ea typeface="ＭＳ Ｐゴシック" panose="020B0600070205080204" pitchFamily="50" charset="-128"/>
                <a:cs typeface="Arial" panose="020B0604020202020204" pitchFamily="34" charset="0"/>
              </a:rPr>
              <a:t>止</a:t>
            </a:r>
            <a:r>
              <a:rPr lang="en-US" altLang="ja-JP" sz="2800" dirty="0" smtClean="0">
                <a:latin typeface="Arial" panose="020B0604020202020204" pitchFamily="34" charset="0"/>
                <a:ea typeface="ＭＳ Ｐゴシック" panose="020B0600070205080204" pitchFamily="50" charset="-128"/>
                <a:cs typeface="Arial" panose="020B0604020202020204" pitchFamily="34" charset="0"/>
              </a:rPr>
              <a:t/>
            </a:r>
            <a:br>
              <a:rPr lang="en-US" altLang="ja-JP" sz="2800" dirty="0" smtClean="0">
                <a:latin typeface="Arial" panose="020B0604020202020204" pitchFamily="34" charset="0"/>
                <a:ea typeface="ＭＳ Ｐゴシック" panose="020B0600070205080204" pitchFamily="50" charset="-128"/>
                <a:cs typeface="Arial" panose="020B0604020202020204" pitchFamily="34" charset="0"/>
              </a:rPr>
            </a:br>
            <a:r>
              <a:rPr lang="ja-JP" altLang="en-US" sz="2800" dirty="0" smtClean="0">
                <a:latin typeface="Arial" panose="020B0604020202020204" pitchFamily="34" charset="0"/>
                <a:ea typeface="ＭＳ Ｐゴシック" panose="020B0600070205080204" pitchFamily="50" charset="-128"/>
                <a:cs typeface="Arial" panose="020B0604020202020204" pitchFamily="34" charset="0"/>
              </a:rPr>
              <a:t>           符</a:t>
            </a:r>
            <a:r>
              <a:rPr lang="ja-JP" altLang="en-US" sz="2800" dirty="0">
                <a:latin typeface="Arial" panose="020B0604020202020204" pitchFamily="34" charset="0"/>
                <a:ea typeface="ＭＳ Ｐゴシック" panose="020B0600070205080204" pitchFamily="50" charset="-128"/>
                <a:cs typeface="Arial" panose="020B0604020202020204" pitchFamily="34" charset="0"/>
              </a:rPr>
              <a:t>を</a:t>
            </a:r>
            <a:r>
              <a:rPr lang="ja-JP" altLang="en-US" sz="2800" dirty="0" smtClean="0">
                <a:latin typeface="Arial" panose="020B0604020202020204" pitchFamily="34" charset="0"/>
                <a:ea typeface="ＭＳ Ｐゴシック" panose="020B0600070205080204" pitchFamily="50" charset="-128"/>
                <a:cs typeface="Arial" panose="020B0604020202020204" pitchFamily="34" charset="0"/>
              </a:rPr>
              <a:t>打つ</a:t>
            </a:r>
            <a:endParaRPr lang="en-US" sz="2800" b="0" i="0" u="none" strike="noStrike" cap="none"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182" name="Shape 182"/>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ja-JP" altLang="en-US" dirty="0">
                <a:latin typeface="Arial" panose="020B0604020202020204" pitchFamily="34" charset="0"/>
                <a:ea typeface="ＭＳ Ｐゴシック" panose="020B0600070205080204" pitchFamily="50" charset="-128"/>
                <a:cs typeface="Arial" panose="020B0604020202020204" pitchFamily="34" charset="0"/>
              </a:rPr>
              <a:t>国際連合</a:t>
            </a:r>
            <a:r>
              <a:rPr lang="ja-JP" altLang="en-US" dirty="0" smtClean="0">
                <a:latin typeface="Arial" panose="020B0604020202020204" pitchFamily="34" charset="0"/>
                <a:ea typeface="ＭＳ Ｐゴシック" panose="020B0600070205080204" pitchFamily="50" charset="-128"/>
                <a:cs typeface="Arial" panose="020B0604020202020204" pitchFamily="34" charset="0"/>
              </a:rPr>
              <a:t>広報局</a:t>
            </a:r>
            <a:endParaRPr lang="en-US" sz="1200" b="0" i="0" u="none" strike="noStrike" cap="none"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183" name="Shape 18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11</a:t>
            </a:fld>
            <a:endParaRPr lang="en-US" sz="1200" b="0" i="0" u="none" strike="noStrike" cap="none"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287" y="2636512"/>
            <a:ext cx="4027152" cy="3902400"/>
          </a:xfrm>
          <a:prstGeom prst="rect">
            <a:avLst/>
          </a:prstGeom>
        </p:spPr>
      </p:pic>
      <p:pic>
        <p:nvPicPr>
          <p:cNvPr id="3076" name="Picture 4" descr="Poverty: Children in Developing Countr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609109"/>
            <a:ext cx="4136179" cy="27472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444639" y="913655"/>
            <a:ext cx="8229600" cy="1143000"/>
          </a:xfrm>
          <a:prstGeom prst="rect">
            <a:avLst/>
          </a:prstGeom>
          <a:noFill/>
          <a:ln>
            <a:noFill/>
          </a:ln>
        </p:spPr>
        <p:txBody>
          <a:bodyPr lIns="91425" tIns="45700" rIns="91425" bIns="45700" anchor="ctr" anchorCtr="0">
            <a:noAutofit/>
          </a:bodyPr>
          <a:lstStyle/>
          <a:p>
            <a:pPr lvl="0" algn="just">
              <a:buSzPct val="25000"/>
            </a:pPr>
            <a:r>
              <a:rPr lang="ja-JP" altLang="en-US" sz="2400" dirty="0">
                <a:latin typeface="Arial" panose="020B0604020202020204" pitchFamily="34" charset="0"/>
                <a:ea typeface="ＭＳ Ｐゴシック" panose="020B0600070205080204" pitchFamily="50" charset="-128"/>
                <a:cs typeface="Arial" panose="020B0604020202020204" pitchFamily="34" charset="0"/>
              </a:rPr>
              <a:t>目標</a:t>
            </a:r>
            <a:r>
              <a:rPr lang="en-US" altLang="ja-JP" sz="2400" dirty="0" smtClean="0">
                <a:latin typeface="Arial" panose="020B0604020202020204" pitchFamily="34" charset="0"/>
                <a:ea typeface="ＭＳ Ｐゴシック" panose="020B0600070205080204" pitchFamily="50" charset="-128"/>
                <a:cs typeface="Arial" panose="020B0604020202020204" pitchFamily="34" charset="0"/>
              </a:rPr>
              <a:t>2</a:t>
            </a:r>
            <a:r>
              <a:rPr lang="ja-JP" altLang="en-US" sz="2400" dirty="0" smtClean="0">
                <a:latin typeface="Arial" panose="020B0604020202020204" pitchFamily="34" charset="0"/>
                <a:ea typeface="ＭＳ Ｐゴシック" panose="020B0600070205080204" pitchFamily="50" charset="-128"/>
                <a:cs typeface="Arial" panose="020B0604020202020204" pitchFamily="34" charset="0"/>
              </a:rPr>
              <a:t>：飢餓</a:t>
            </a:r>
            <a:r>
              <a:rPr lang="ja-JP" altLang="en-US" sz="2400" dirty="0">
                <a:latin typeface="Arial" panose="020B0604020202020204" pitchFamily="34" charset="0"/>
                <a:ea typeface="ＭＳ Ｐゴシック" panose="020B0600070205080204" pitchFamily="50" charset="-128"/>
                <a:cs typeface="Arial" panose="020B0604020202020204" pitchFamily="34" charset="0"/>
              </a:rPr>
              <a:t>に終止符を打ち、食料の安定確保と栄養状態の</a:t>
            </a:r>
            <a:r>
              <a:rPr lang="ja-JP" altLang="en-US" sz="2400" dirty="0" smtClean="0">
                <a:latin typeface="Arial" panose="020B0604020202020204" pitchFamily="34" charset="0"/>
                <a:ea typeface="ＭＳ Ｐゴシック" panose="020B0600070205080204" pitchFamily="50" charset="-128"/>
                <a:cs typeface="Arial" panose="020B0604020202020204" pitchFamily="34" charset="0"/>
              </a:rPr>
              <a:t>改 </a:t>
            </a:r>
            <a:r>
              <a:rPr lang="en-US" altLang="ja-JP" sz="2400" dirty="0" smtClean="0">
                <a:latin typeface="Arial" panose="020B0604020202020204" pitchFamily="34" charset="0"/>
                <a:ea typeface="ＭＳ Ｐゴシック" panose="020B0600070205080204" pitchFamily="50" charset="-128"/>
                <a:cs typeface="Arial" panose="020B0604020202020204" pitchFamily="34" charset="0"/>
              </a:rPr>
              <a:t/>
            </a:r>
            <a:br>
              <a:rPr lang="en-US" altLang="ja-JP" sz="2400" dirty="0" smtClean="0">
                <a:latin typeface="Arial" panose="020B0604020202020204" pitchFamily="34" charset="0"/>
                <a:ea typeface="ＭＳ Ｐゴシック" panose="020B0600070205080204" pitchFamily="50" charset="-128"/>
                <a:cs typeface="Arial" panose="020B0604020202020204" pitchFamily="34" charset="0"/>
              </a:rPr>
            </a:br>
            <a:r>
              <a:rPr lang="en-US" altLang="ja-JP" sz="2400" dirty="0" smtClean="0">
                <a:latin typeface="Arial" panose="020B0604020202020204" pitchFamily="34" charset="0"/>
                <a:ea typeface="ＭＳ Ｐゴシック" panose="020B0600070205080204" pitchFamily="50" charset="-128"/>
                <a:cs typeface="Arial" panose="020B0604020202020204" pitchFamily="34" charset="0"/>
              </a:rPr>
              <a:t>           </a:t>
            </a:r>
            <a:r>
              <a:rPr lang="ja-JP" altLang="en-US" sz="2400" dirty="0" smtClean="0">
                <a:latin typeface="Arial" panose="020B0604020202020204" pitchFamily="34" charset="0"/>
                <a:ea typeface="ＭＳ Ｐゴシック" panose="020B0600070205080204" pitchFamily="50" charset="-128"/>
                <a:cs typeface="Arial" panose="020B0604020202020204" pitchFamily="34" charset="0"/>
              </a:rPr>
              <a:t>善</a:t>
            </a:r>
            <a:r>
              <a:rPr lang="ja-JP" altLang="en-US" sz="2400" dirty="0">
                <a:latin typeface="Arial" panose="020B0604020202020204" pitchFamily="34" charset="0"/>
                <a:ea typeface="ＭＳ Ｐゴシック" panose="020B0600070205080204" pitchFamily="50" charset="-128"/>
                <a:cs typeface="Arial" panose="020B0604020202020204" pitchFamily="34" charset="0"/>
              </a:rPr>
              <a:t>を達成するとともに、持続可能な農業を推進</a:t>
            </a:r>
            <a:r>
              <a:rPr lang="ja-JP" altLang="en-US" sz="2400" dirty="0" smtClean="0">
                <a:latin typeface="Arial" panose="020B0604020202020204" pitchFamily="34" charset="0"/>
                <a:ea typeface="ＭＳ Ｐゴシック" panose="020B0600070205080204" pitchFamily="50" charset="-128"/>
                <a:cs typeface="Arial" panose="020B0604020202020204" pitchFamily="34" charset="0"/>
              </a:rPr>
              <a:t>する</a:t>
            </a:r>
            <a:endParaRPr lang="en-US" sz="2400" b="0" i="0" u="none" strike="noStrike" cap="none"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192" name="Shape 192"/>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ja-JP" altLang="en-US" sz="1200" b="0" i="0" u="none" strike="noStrike" cap="none" dirty="0" smtClean="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国際連合広報局</a:t>
            </a:r>
            <a:endParaRPr lang="en-US" sz="1200" b="0" i="0" u="none" strike="noStrike" cap="none"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193" name="Shape 19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12</a:t>
            </a:fld>
            <a:endParaRPr lang="en-US" sz="1200" b="0" i="0" u="none" strike="noStrike" cap="none"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923" y="2628765"/>
            <a:ext cx="3916800" cy="388670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1222" y="3505200"/>
            <a:ext cx="4259354" cy="2838860"/>
          </a:xfrm>
          <a:prstGeom prst="rect">
            <a:avLst/>
          </a:prstGeom>
        </p:spPr>
      </p:pic>
    </p:spTree>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444639" y="913655"/>
            <a:ext cx="8229600" cy="1143000"/>
          </a:xfrm>
          <a:prstGeom prst="rect">
            <a:avLst/>
          </a:prstGeom>
          <a:noFill/>
          <a:ln>
            <a:noFill/>
          </a:ln>
        </p:spPr>
        <p:txBody>
          <a:bodyPr lIns="91425" tIns="45700" rIns="91425" bIns="45700" anchor="ctr" anchorCtr="0">
            <a:noAutofit/>
          </a:bodyPr>
          <a:lstStyle/>
          <a:p>
            <a:pPr lvl="0" algn="just">
              <a:buSzPct val="25000"/>
            </a:pPr>
            <a:r>
              <a:rPr lang="ja-JP" altLang="en-US" sz="2800" dirty="0">
                <a:latin typeface="Arial" panose="020B0604020202020204" pitchFamily="34" charset="0"/>
                <a:ea typeface="ＭＳ Ｐゴシック" panose="020B0600070205080204" pitchFamily="50" charset="-128"/>
                <a:cs typeface="Arial" panose="020B0604020202020204" pitchFamily="34" charset="0"/>
              </a:rPr>
              <a:t>目標</a:t>
            </a:r>
            <a:r>
              <a:rPr lang="en-US" altLang="ja-JP" sz="2800" dirty="0" smtClean="0">
                <a:latin typeface="Arial" panose="020B0604020202020204" pitchFamily="34" charset="0"/>
                <a:ea typeface="ＭＳ Ｐゴシック" panose="020B0600070205080204" pitchFamily="50" charset="-128"/>
                <a:cs typeface="Arial" panose="020B0604020202020204" pitchFamily="34" charset="0"/>
              </a:rPr>
              <a:t>3</a:t>
            </a:r>
            <a:r>
              <a:rPr lang="ja-JP" altLang="en-US" sz="2800" dirty="0" smtClean="0">
                <a:latin typeface="Arial" panose="020B0604020202020204" pitchFamily="34" charset="0"/>
                <a:ea typeface="ＭＳ Ｐゴシック" panose="020B0600070205080204" pitchFamily="50" charset="-128"/>
                <a:cs typeface="Arial" panose="020B0604020202020204" pitchFamily="34" charset="0"/>
              </a:rPr>
              <a:t>：あらゆる</a:t>
            </a:r>
            <a:r>
              <a:rPr lang="ja-JP" altLang="en-US" sz="2800" dirty="0">
                <a:latin typeface="Arial" panose="020B0604020202020204" pitchFamily="34" charset="0"/>
                <a:ea typeface="ＭＳ Ｐゴシック" panose="020B0600070205080204" pitchFamily="50" charset="-128"/>
                <a:cs typeface="Arial" panose="020B0604020202020204" pitchFamily="34" charset="0"/>
              </a:rPr>
              <a:t>年齢のすべ</a:t>
            </a:r>
            <a:r>
              <a:rPr lang="ja-JP" altLang="en-US" sz="2800" dirty="0" smtClean="0">
                <a:latin typeface="Arial" panose="020B0604020202020204" pitchFamily="34" charset="0"/>
                <a:ea typeface="ＭＳ Ｐゴシック" panose="020B0600070205080204" pitchFamily="50" charset="-128"/>
                <a:cs typeface="Arial" panose="020B0604020202020204" pitchFamily="34" charset="0"/>
              </a:rPr>
              <a:t>ての人々の</a:t>
            </a:r>
            <a:r>
              <a:rPr lang="ja-JP" altLang="en-US" sz="2800" dirty="0">
                <a:latin typeface="Arial" panose="020B0604020202020204" pitchFamily="34" charset="0"/>
                <a:ea typeface="ＭＳ Ｐゴシック" panose="020B0600070205080204" pitchFamily="50" charset="-128"/>
                <a:cs typeface="Arial" panose="020B0604020202020204" pitchFamily="34" charset="0"/>
              </a:rPr>
              <a:t>健康的な生</a:t>
            </a:r>
            <a:r>
              <a:rPr lang="ja-JP" altLang="en-US" sz="2800" dirty="0" smtClean="0">
                <a:latin typeface="Arial" panose="020B0604020202020204" pitchFamily="34" charset="0"/>
                <a:ea typeface="ＭＳ Ｐゴシック" panose="020B0600070205080204" pitchFamily="50" charset="-128"/>
                <a:cs typeface="Arial" panose="020B0604020202020204" pitchFamily="34" charset="0"/>
              </a:rPr>
              <a:t>活　　　　　　</a:t>
            </a:r>
            <a:r>
              <a:rPr lang="en-US" altLang="ja-JP" sz="2800" dirty="0" smtClean="0">
                <a:latin typeface="Arial" panose="020B0604020202020204" pitchFamily="34" charset="0"/>
                <a:ea typeface="ＭＳ Ｐゴシック" panose="020B0600070205080204" pitchFamily="50" charset="-128"/>
                <a:cs typeface="Arial" panose="020B0604020202020204" pitchFamily="34" charset="0"/>
              </a:rPr>
              <a:t/>
            </a:r>
            <a:br>
              <a:rPr lang="en-US" altLang="ja-JP" sz="2800" dirty="0" smtClean="0">
                <a:latin typeface="Arial" panose="020B0604020202020204" pitchFamily="34" charset="0"/>
                <a:ea typeface="ＭＳ Ｐゴシック" panose="020B0600070205080204" pitchFamily="50" charset="-128"/>
                <a:cs typeface="Arial" panose="020B0604020202020204" pitchFamily="34" charset="0"/>
              </a:rPr>
            </a:br>
            <a:r>
              <a:rPr lang="ja-JP" altLang="en-US" sz="2800" dirty="0">
                <a:latin typeface="Arial" panose="020B0604020202020204" pitchFamily="34" charset="0"/>
                <a:ea typeface="ＭＳ Ｐゴシック" panose="020B0600070205080204" pitchFamily="50" charset="-128"/>
                <a:cs typeface="Arial" panose="020B0604020202020204" pitchFamily="34" charset="0"/>
              </a:rPr>
              <a:t>　</a:t>
            </a:r>
            <a:r>
              <a:rPr lang="ja-JP" altLang="en-US" sz="2800" dirty="0" smtClean="0">
                <a:latin typeface="Arial" panose="020B0604020202020204" pitchFamily="34" charset="0"/>
                <a:ea typeface="ＭＳ Ｐゴシック" panose="020B0600070205080204" pitchFamily="50" charset="-128"/>
                <a:cs typeface="Arial" panose="020B0604020202020204" pitchFamily="34" charset="0"/>
              </a:rPr>
              <a:t>　　　　を確</a:t>
            </a:r>
            <a:r>
              <a:rPr lang="ja-JP" altLang="en-US" sz="2800" dirty="0">
                <a:latin typeface="Arial" panose="020B0604020202020204" pitchFamily="34" charset="0"/>
                <a:ea typeface="ＭＳ Ｐゴシック" panose="020B0600070205080204" pitchFamily="50" charset="-128"/>
                <a:cs typeface="Arial" panose="020B0604020202020204" pitchFamily="34" charset="0"/>
              </a:rPr>
              <a:t>保し、福祉を推進</a:t>
            </a:r>
            <a:r>
              <a:rPr lang="ja-JP" altLang="en-US" sz="2800" dirty="0" smtClean="0">
                <a:latin typeface="Arial" panose="020B0604020202020204" pitchFamily="34" charset="0"/>
                <a:ea typeface="ＭＳ Ｐゴシック" panose="020B0600070205080204" pitchFamily="50" charset="-128"/>
                <a:cs typeface="Arial" panose="020B0604020202020204" pitchFamily="34" charset="0"/>
              </a:rPr>
              <a:t>する</a:t>
            </a:r>
            <a:endParaRPr lang="en-US" sz="2800" b="0" i="0" u="none" strike="noStrike" cap="none"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202" name="Shape 202"/>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ja-JP" altLang="en-US" sz="1200" b="0" i="0" u="none" strike="noStrike" cap="none" dirty="0" smtClean="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国際連合広報局</a:t>
            </a:r>
            <a:endParaRPr lang="en-US" sz="1200" b="0" i="0" u="none" strike="noStrike" cap="none"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203" name="Shape 20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13</a:t>
            </a:fld>
            <a:endParaRPr lang="en-US" sz="1200" b="0" i="0" u="none" strike="noStrike" cap="none"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00" y="2676450"/>
            <a:ext cx="3916800" cy="3856600"/>
          </a:xfrm>
          <a:prstGeom prst="rect">
            <a:avLst/>
          </a:prstGeom>
        </p:spPr>
      </p:pic>
      <p:pic>
        <p:nvPicPr>
          <p:cNvPr id="4098" name="Picture 2" descr="United Nations Transitional Authority in Cambodia (UNTA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0174" y="2348251"/>
            <a:ext cx="2790825" cy="4008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Shape 210"/>
          <p:cNvSpPr txBox="1">
            <a:spLocks noGrp="1"/>
          </p:cNvSpPr>
          <p:nvPr>
            <p:ph type="title"/>
          </p:nvPr>
        </p:nvSpPr>
        <p:spPr>
          <a:xfrm>
            <a:off x="444639" y="913655"/>
            <a:ext cx="8229600" cy="1143000"/>
          </a:xfrm>
          <a:prstGeom prst="rect">
            <a:avLst/>
          </a:prstGeom>
          <a:noFill/>
          <a:ln>
            <a:noFill/>
          </a:ln>
        </p:spPr>
        <p:txBody>
          <a:bodyPr lIns="91425" tIns="45700" rIns="91425" bIns="45700" anchor="ctr" anchorCtr="0">
            <a:normAutofit fontScale="90000"/>
          </a:bodyPr>
          <a:lstStyle/>
          <a:p>
            <a:pPr lvl="0" algn="just">
              <a:buSzPct val="25000"/>
            </a:pPr>
            <a:r>
              <a:rPr lang="ja-JP" altLang="en-US" sz="2800" dirty="0">
                <a:latin typeface="Arial" panose="020B0604020202020204" pitchFamily="34" charset="0"/>
                <a:ea typeface="ＭＳ Ｐゴシック" panose="020B0600070205080204" pitchFamily="50" charset="-128"/>
                <a:cs typeface="Arial" panose="020B0604020202020204" pitchFamily="34" charset="0"/>
              </a:rPr>
              <a:t>目標</a:t>
            </a:r>
            <a:r>
              <a:rPr lang="en-US" altLang="ja-JP" sz="2800" dirty="0" smtClean="0">
                <a:latin typeface="Arial" panose="020B0604020202020204" pitchFamily="34" charset="0"/>
                <a:ea typeface="ＭＳ Ｐゴシック" panose="020B0600070205080204" pitchFamily="50" charset="-128"/>
                <a:cs typeface="Arial" panose="020B0604020202020204" pitchFamily="34" charset="0"/>
              </a:rPr>
              <a:t>4</a:t>
            </a:r>
            <a:r>
              <a:rPr lang="ja-JP" altLang="en-US" sz="2800" dirty="0" smtClean="0">
                <a:latin typeface="Arial" panose="020B0604020202020204" pitchFamily="34" charset="0"/>
                <a:ea typeface="ＭＳ Ｐゴシック" panose="020B0600070205080204" pitchFamily="50" charset="-128"/>
                <a:cs typeface="Arial" panose="020B0604020202020204" pitchFamily="34" charset="0"/>
              </a:rPr>
              <a:t>：すべての</a:t>
            </a:r>
            <a:r>
              <a:rPr lang="ja-JP" altLang="en-US" sz="2800" dirty="0">
                <a:latin typeface="Arial" panose="020B0604020202020204" pitchFamily="34" charset="0"/>
                <a:ea typeface="ＭＳ Ｐゴシック" panose="020B0600070205080204" pitchFamily="50" charset="-128"/>
                <a:cs typeface="Arial" panose="020B0604020202020204" pitchFamily="34" charset="0"/>
              </a:rPr>
              <a:t>人々</a:t>
            </a:r>
            <a:r>
              <a:rPr lang="ja-JP" altLang="en-US" sz="2800" dirty="0" smtClean="0">
                <a:latin typeface="Arial" panose="020B0604020202020204" pitchFamily="34" charset="0"/>
                <a:ea typeface="ＭＳ Ｐゴシック" panose="020B0600070205080204" pitchFamily="50" charset="-128"/>
                <a:cs typeface="Arial" panose="020B0604020202020204" pitchFamily="34" charset="0"/>
              </a:rPr>
              <a:t>に包摂的かつ公平で質</a:t>
            </a:r>
            <a:r>
              <a:rPr lang="ja-JP" altLang="en-US" sz="2800" dirty="0">
                <a:latin typeface="Arial" panose="020B0604020202020204" pitchFamily="34" charset="0"/>
                <a:ea typeface="ＭＳ Ｐゴシック" panose="020B0600070205080204" pitchFamily="50" charset="-128"/>
                <a:cs typeface="Arial" panose="020B0604020202020204" pitchFamily="34" charset="0"/>
              </a:rPr>
              <a:t>の高い教育</a:t>
            </a:r>
            <a:r>
              <a:rPr lang="ja-JP" altLang="en-US" sz="2800" dirty="0" smtClean="0">
                <a:latin typeface="Arial" panose="020B0604020202020204" pitchFamily="34" charset="0"/>
                <a:ea typeface="ＭＳ Ｐゴシック" panose="020B0600070205080204" pitchFamily="50" charset="-128"/>
                <a:cs typeface="Arial" panose="020B0604020202020204" pitchFamily="34" charset="0"/>
              </a:rPr>
              <a:t>を</a:t>
            </a:r>
            <a:r>
              <a:rPr lang="en-US" altLang="ja-JP" sz="2800" dirty="0" smtClean="0">
                <a:latin typeface="Arial" panose="020B0604020202020204" pitchFamily="34" charset="0"/>
                <a:ea typeface="ＭＳ Ｐゴシック" panose="020B0600070205080204" pitchFamily="50" charset="-128"/>
                <a:cs typeface="Arial" panose="020B0604020202020204" pitchFamily="34" charset="0"/>
              </a:rPr>
              <a:t/>
            </a:r>
            <a:br>
              <a:rPr lang="en-US" altLang="ja-JP" sz="2800" dirty="0" smtClean="0">
                <a:latin typeface="Arial" panose="020B0604020202020204" pitchFamily="34" charset="0"/>
                <a:ea typeface="ＭＳ Ｐゴシック" panose="020B0600070205080204" pitchFamily="50" charset="-128"/>
                <a:cs typeface="Arial" panose="020B0604020202020204" pitchFamily="34" charset="0"/>
              </a:rPr>
            </a:br>
            <a:r>
              <a:rPr lang="ja-JP" altLang="en-US" sz="2800" dirty="0">
                <a:latin typeface="Arial" panose="020B0604020202020204" pitchFamily="34" charset="0"/>
                <a:ea typeface="ＭＳ Ｐゴシック" panose="020B0600070205080204" pitchFamily="50" charset="-128"/>
                <a:cs typeface="Arial" panose="020B0604020202020204" pitchFamily="34" charset="0"/>
              </a:rPr>
              <a:t>　</a:t>
            </a:r>
            <a:r>
              <a:rPr lang="ja-JP" altLang="en-US" sz="2800" dirty="0" smtClean="0">
                <a:latin typeface="Arial" panose="020B0604020202020204" pitchFamily="34" charset="0"/>
                <a:ea typeface="ＭＳ Ｐゴシック" panose="020B0600070205080204" pitchFamily="50" charset="-128"/>
                <a:cs typeface="Arial" panose="020B0604020202020204" pitchFamily="34" charset="0"/>
              </a:rPr>
              <a:t>　　　</a:t>
            </a:r>
            <a:r>
              <a:rPr lang="ja-JP" altLang="en-US" sz="2800" dirty="0">
                <a:latin typeface="Arial" panose="020B0604020202020204" pitchFamily="34" charset="0"/>
                <a:ea typeface="ＭＳ Ｐゴシック" panose="020B0600070205080204" pitchFamily="50" charset="-128"/>
                <a:cs typeface="Arial" panose="020B0604020202020204" pitchFamily="34" charset="0"/>
              </a:rPr>
              <a:t>　</a:t>
            </a:r>
            <a:r>
              <a:rPr lang="ja-JP" altLang="en-US" sz="2800" dirty="0" smtClean="0">
                <a:latin typeface="Arial" panose="020B0604020202020204" pitchFamily="34" charset="0"/>
                <a:ea typeface="ＭＳ Ｐゴシック" panose="020B0600070205080204" pitchFamily="50" charset="-128"/>
                <a:cs typeface="Arial" panose="020B0604020202020204" pitchFamily="34" charset="0"/>
              </a:rPr>
              <a:t>提</a:t>
            </a:r>
            <a:r>
              <a:rPr lang="ja-JP" altLang="en-US" sz="2800" dirty="0">
                <a:latin typeface="Arial" panose="020B0604020202020204" pitchFamily="34" charset="0"/>
                <a:ea typeface="ＭＳ Ｐゴシック" panose="020B0600070205080204" pitchFamily="50" charset="-128"/>
                <a:cs typeface="Arial" panose="020B0604020202020204" pitchFamily="34" charset="0"/>
              </a:rPr>
              <a:t>供</a:t>
            </a:r>
            <a:r>
              <a:rPr lang="ja-JP" altLang="en-US" sz="2800" dirty="0" smtClean="0">
                <a:latin typeface="Arial" panose="020B0604020202020204" pitchFamily="34" charset="0"/>
                <a:ea typeface="ＭＳ Ｐゴシック" panose="020B0600070205080204" pitchFamily="50" charset="-128"/>
                <a:cs typeface="Arial" panose="020B0604020202020204" pitchFamily="34" charset="0"/>
              </a:rPr>
              <a:t>し</a:t>
            </a:r>
            <a:r>
              <a:rPr lang="ja-JP" altLang="en-US" sz="2800" dirty="0">
                <a:latin typeface="Arial" panose="020B0604020202020204" pitchFamily="34" charset="0"/>
                <a:ea typeface="ＭＳ Ｐゴシック" panose="020B0600070205080204" pitchFamily="50" charset="-128"/>
                <a:cs typeface="Arial" panose="020B0604020202020204" pitchFamily="34" charset="0"/>
              </a:rPr>
              <a:t>、</a:t>
            </a:r>
            <a:r>
              <a:rPr lang="en-US" altLang="ja-JP" sz="2800" dirty="0" smtClean="0">
                <a:latin typeface="Arial" panose="020B0604020202020204" pitchFamily="34" charset="0"/>
                <a:ea typeface="ＭＳ Ｐゴシック" panose="020B0600070205080204" pitchFamily="50" charset="-128"/>
                <a:cs typeface="Arial" panose="020B0604020202020204" pitchFamily="34" charset="0"/>
              </a:rPr>
              <a:t> </a:t>
            </a:r>
            <a:r>
              <a:rPr lang="ja-JP" altLang="en-US" sz="2800" dirty="0" smtClean="0">
                <a:latin typeface="Arial" panose="020B0604020202020204" pitchFamily="34" charset="0"/>
                <a:ea typeface="ＭＳ Ｐゴシック" panose="020B0600070205080204" pitchFamily="50" charset="-128"/>
                <a:cs typeface="Arial" panose="020B0604020202020204" pitchFamily="34" charset="0"/>
              </a:rPr>
              <a:t>生</a:t>
            </a:r>
            <a:r>
              <a:rPr lang="ja-JP" altLang="en-US" sz="2800" dirty="0">
                <a:latin typeface="Arial" panose="020B0604020202020204" pitchFamily="34" charset="0"/>
                <a:ea typeface="ＭＳ Ｐゴシック" panose="020B0600070205080204" pitchFamily="50" charset="-128"/>
                <a:cs typeface="Arial" panose="020B0604020202020204" pitchFamily="34" charset="0"/>
              </a:rPr>
              <a:t>涯学習の機会を促進</a:t>
            </a:r>
            <a:r>
              <a:rPr lang="ja-JP" altLang="en-US" sz="2800" dirty="0" smtClean="0">
                <a:latin typeface="Arial" panose="020B0604020202020204" pitchFamily="34" charset="0"/>
                <a:ea typeface="ＭＳ Ｐゴシック" panose="020B0600070205080204" pitchFamily="50" charset="-128"/>
                <a:cs typeface="Arial" panose="020B0604020202020204" pitchFamily="34" charset="0"/>
              </a:rPr>
              <a:t>する</a:t>
            </a:r>
            <a:endParaRPr lang="en-US" sz="2800" b="0" i="0" u="none" strike="noStrike" cap="none"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212" name="Shape 212"/>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ja-JP" altLang="en-US" dirty="0">
                <a:latin typeface="Arial" panose="020B0604020202020204" pitchFamily="34" charset="0"/>
                <a:ea typeface="ＭＳ Ｐゴシック" panose="020B0600070205080204" pitchFamily="50" charset="-128"/>
                <a:cs typeface="Arial" panose="020B0604020202020204" pitchFamily="34" charset="0"/>
              </a:rPr>
              <a:t>国際連合</a:t>
            </a:r>
            <a:r>
              <a:rPr lang="ja-JP" altLang="en-US" dirty="0" smtClean="0">
                <a:latin typeface="Arial" panose="020B0604020202020204" pitchFamily="34" charset="0"/>
                <a:ea typeface="ＭＳ Ｐゴシック" panose="020B0600070205080204" pitchFamily="50" charset="-128"/>
                <a:cs typeface="Arial" panose="020B0604020202020204" pitchFamily="34" charset="0"/>
              </a:rPr>
              <a:t>広報局</a:t>
            </a:r>
            <a:endParaRPr lang="en-US" sz="1200" b="0" i="0" u="none" strike="noStrike" cap="none"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213" name="Shape 21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14</a:t>
            </a:fld>
            <a:endParaRPr lang="en-US" sz="1200" b="0" i="0" u="none" strike="noStrike" cap="none"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515" y="2636512"/>
            <a:ext cx="3841485" cy="39024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2178" y="3505200"/>
            <a:ext cx="3996931" cy="2851150"/>
          </a:xfrm>
          <a:prstGeom prst="rect">
            <a:avLst/>
          </a:prstGeom>
        </p:spPr>
      </p:pic>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Shape 220"/>
          <p:cNvSpPr txBox="1">
            <a:spLocks noGrp="1"/>
          </p:cNvSpPr>
          <p:nvPr>
            <p:ph type="title"/>
          </p:nvPr>
        </p:nvSpPr>
        <p:spPr>
          <a:xfrm>
            <a:off x="444639" y="913655"/>
            <a:ext cx="7937361" cy="1143000"/>
          </a:xfrm>
          <a:prstGeom prst="rect">
            <a:avLst/>
          </a:prstGeom>
          <a:noFill/>
          <a:ln>
            <a:noFill/>
          </a:ln>
        </p:spPr>
        <p:txBody>
          <a:bodyPr lIns="91425" tIns="45700" rIns="91425" bIns="45700" anchor="ctr" anchorCtr="0">
            <a:noAutofit/>
          </a:bodyPr>
          <a:lstStyle/>
          <a:p>
            <a:pPr lvl="0" algn="just">
              <a:buSzPct val="25000"/>
            </a:pPr>
            <a:r>
              <a:rPr lang="ja-JP" altLang="en-US" sz="2800" dirty="0">
                <a:latin typeface="Arial" panose="020B0604020202020204" pitchFamily="34" charset="0"/>
                <a:ea typeface="ＭＳ Ｐゴシック" panose="020B0600070205080204" pitchFamily="50" charset="-128"/>
                <a:cs typeface="Arial" panose="020B0604020202020204" pitchFamily="34" charset="0"/>
              </a:rPr>
              <a:t>目標</a:t>
            </a:r>
            <a:r>
              <a:rPr lang="en-US" altLang="ja-JP" sz="2800" dirty="0" smtClean="0">
                <a:latin typeface="Arial" panose="020B0604020202020204" pitchFamily="34" charset="0"/>
                <a:ea typeface="ＭＳ Ｐゴシック" panose="020B0600070205080204" pitchFamily="50" charset="-128"/>
                <a:cs typeface="Arial" panose="020B0604020202020204" pitchFamily="34" charset="0"/>
              </a:rPr>
              <a:t>5</a:t>
            </a:r>
            <a:r>
              <a:rPr lang="ja-JP" altLang="en-US" sz="2800" dirty="0" smtClean="0">
                <a:latin typeface="Arial" panose="020B0604020202020204" pitchFamily="34" charset="0"/>
                <a:ea typeface="ＭＳ Ｐゴシック" panose="020B0600070205080204" pitchFamily="50" charset="-128"/>
                <a:cs typeface="Arial" panose="020B0604020202020204" pitchFamily="34" charset="0"/>
              </a:rPr>
              <a:t>：ジェンダー</a:t>
            </a:r>
            <a:r>
              <a:rPr lang="ja-JP" altLang="en-US" sz="2800" dirty="0">
                <a:latin typeface="Arial" panose="020B0604020202020204" pitchFamily="34" charset="0"/>
                <a:ea typeface="ＭＳ Ｐゴシック" panose="020B0600070205080204" pitchFamily="50" charset="-128"/>
                <a:cs typeface="Arial" panose="020B0604020202020204" pitchFamily="34" charset="0"/>
              </a:rPr>
              <a:t>の平等を達成し、すべての女性</a:t>
            </a:r>
            <a:r>
              <a:rPr lang="ja-JP" altLang="en-US" sz="2800" dirty="0" smtClean="0">
                <a:latin typeface="Arial" panose="020B0604020202020204" pitchFamily="34" charset="0"/>
                <a:ea typeface="ＭＳ Ｐゴシック" panose="020B0600070205080204" pitchFamily="50" charset="-128"/>
                <a:cs typeface="Arial" panose="020B0604020202020204" pitchFamily="34" charset="0"/>
              </a:rPr>
              <a:t>と</a:t>
            </a:r>
            <a:r>
              <a:rPr lang="en-US" altLang="ja-JP" sz="2800" dirty="0" smtClean="0">
                <a:latin typeface="Arial" panose="020B0604020202020204" pitchFamily="34" charset="0"/>
                <a:ea typeface="ＭＳ Ｐゴシック" panose="020B0600070205080204" pitchFamily="50" charset="-128"/>
                <a:cs typeface="Arial" panose="020B0604020202020204" pitchFamily="34" charset="0"/>
              </a:rPr>
              <a:t/>
            </a:r>
            <a:br>
              <a:rPr lang="en-US" altLang="ja-JP" sz="2800" dirty="0" smtClean="0">
                <a:latin typeface="Arial" panose="020B0604020202020204" pitchFamily="34" charset="0"/>
                <a:ea typeface="ＭＳ Ｐゴシック" panose="020B0600070205080204" pitchFamily="50" charset="-128"/>
                <a:cs typeface="Arial" panose="020B0604020202020204" pitchFamily="34" charset="0"/>
              </a:rPr>
            </a:br>
            <a:r>
              <a:rPr lang="en-US" altLang="ja-JP" sz="2800" dirty="0">
                <a:latin typeface="Arial" panose="020B0604020202020204" pitchFamily="34" charset="0"/>
                <a:ea typeface="ＭＳ Ｐゴシック" panose="020B0600070205080204" pitchFamily="50" charset="-128"/>
                <a:cs typeface="Arial" panose="020B0604020202020204" pitchFamily="34" charset="0"/>
              </a:rPr>
              <a:t> </a:t>
            </a:r>
            <a:r>
              <a:rPr lang="en-US" altLang="ja-JP" sz="2800" dirty="0" smtClean="0">
                <a:latin typeface="Arial" panose="020B0604020202020204" pitchFamily="34" charset="0"/>
                <a:ea typeface="ＭＳ Ｐゴシック" panose="020B0600070205080204" pitchFamily="50" charset="-128"/>
                <a:cs typeface="Arial" panose="020B0604020202020204" pitchFamily="34" charset="0"/>
              </a:rPr>
              <a:t>          </a:t>
            </a:r>
            <a:r>
              <a:rPr lang="ja-JP" altLang="en-US" sz="2800" dirty="0" smtClean="0">
                <a:latin typeface="Arial" panose="020B0604020202020204" pitchFamily="34" charset="0"/>
                <a:ea typeface="ＭＳ Ｐゴシック" panose="020B0600070205080204" pitchFamily="50" charset="-128"/>
                <a:cs typeface="Arial" panose="020B0604020202020204" pitchFamily="34" charset="0"/>
              </a:rPr>
              <a:t>女</a:t>
            </a:r>
            <a:r>
              <a:rPr lang="ja-JP" altLang="en-US" sz="2800" dirty="0">
                <a:latin typeface="Arial" panose="020B0604020202020204" pitchFamily="34" charset="0"/>
                <a:ea typeface="ＭＳ Ｐゴシック" panose="020B0600070205080204" pitchFamily="50" charset="-128"/>
                <a:cs typeface="Arial" panose="020B0604020202020204" pitchFamily="34" charset="0"/>
              </a:rPr>
              <a:t>児のエンパワーメントを</a:t>
            </a:r>
            <a:r>
              <a:rPr lang="ja-JP" altLang="en-US" sz="2800" dirty="0" smtClean="0">
                <a:latin typeface="Arial" panose="020B0604020202020204" pitchFamily="34" charset="0"/>
                <a:ea typeface="ＭＳ Ｐゴシック" panose="020B0600070205080204" pitchFamily="50" charset="-128"/>
                <a:cs typeface="Arial" panose="020B0604020202020204" pitchFamily="34" charset="0"/>
              </a:rPr>
              <a:t>図る</a:t>
            </a:r>
            <a:endParaRPr lang="en-US" sz="2800" b="0" i="0" u="none" strike="noStrike" cap="none"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222" name="Shape 222"/>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ja-JP" altLang="en-US" dirty="0">
                <a:latin typeface="Arial" panose="020B0604020202020204" pitchFamily="34" charset="0"/>
                <a:ea typeface="ＭＳ Ｐゴシック" panose="020B0600070205080204" pitchFamily="50" charset="-128"/>
                <a:cs typeface="Arial" panose="020B0604020202020204" pitchFamily="34" charset="0"/>
              </a:rPr>
              <a:t>国際連合</a:t>
            </a:r>
            <a:r>
              <a:rPr lang="ja-JP" altLang="en-US" dirty="0" smtClean="0">
                <a:latin typeface="Arial" panose="020B0604020202020204" pitchFamily="34" charset="0"/>
                <a:ea typeface="ＭＳ Ｐゴシック" panose="020B0600070205080204" pitchFamily="50" charset="-128"/>
                <a:cs typeface="Arial" panose="020B0604020202020204" pitchFamily="34" charset="0"/>
              </a:rPr>
              <a:t>広報局</a:t>
            </a:r>
            <a:endParaRPr lang="en-US" sz="1200" b="0" i="0" u="none" strike="noStrike" cap="none"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223" name="Shape 22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15</a:t>
            </a:fld>
            <a:endParaRPr lang="en-US" sz="1200" b="0" i="0" u="none" strike="noStrike" cap="none"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516" y="2636512"/>
            <a:ext cx="3841484" cy="3902400"/>
          </a:xfrm>
          <a:prstGeom prst="rect">
            <a:avLst/>
          </a:prstGeom>
        </p:spPr>
      </p:pic>
      <p:pic>
        <p:nvPicPr>
          <p:cNvPr id="5122" name="Picture 2" descr="UN Women Goodwill Ambassador Emma Watson Co-Hosts Special HeForShe Ev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8676" y="3657600"/>
            <a:ext cx="4048123" cy="2698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Shape 230"/>
          <p:cNvSpPr txBox="1">
            <a:spLocks noGrp="1"/>
          </p:cNvSpPr>
          <p:nvPr>
            <p:ph type="title"/>
          </p:nvPr>
        </p:nvSpPr>
        <p:spPr>
          <a:xfrm>
            <a:off x="444638" y="913655"/>
            <a:ext cx="8470761" cy="1143000"/>
          </a:xfrm>
          <a:prstGeom prst="rect">
            <a:avLst/>
          </a:prstGeom>
          <a:noFill/>
          <a:ln>
            <a:noFill/>
          </a:ln>
        </p:spPr>
        <p:txBody>
          <a:bodyPr lIns="91425" tIns="45700" rIns="91425" bIns="45700" anchor="ctr" anchorCtr="0">
            <a:noAutofit/>
          </a:bodyPr>
          <a:lstStyle/>
          <a:p>
            <a:pPr lvl="0" algn="just">
              <a:buSzPct val="25000"/>
            </a:pPr>
            <a:r>
              <a:rPr lang="ja-JP" altLang="en-US" sz="28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目標</a:t>
            </a:r>
            <a:r>
              <a:rPr lang="en-US" altLang="ja-JP" sz="2800" dirty="0" smtClean="0">
                <a:solidFill>
                  <a:schemeClr val="tx1"/>
                </a:solidFill>
                <a:latin typeface="Arial" panose="020B0604020202020204" pitchFamily="34" charset="0"/>
                <a:ea typeface="ＭＳ Ｐゴシック" panose="020B0600070205080204" pitchFamily="50" charset="-128"/>
                <a:cs typeface="Arial" panose="020B0604020202020204" pitchFamily="34" charset="0"/>
              </a:rPr>
              <a:t>6</a:t>
            </a:r>
            <a:r>
              <a:rPr lang="ja-JP" altLang="en-US" sz="2800" dirty="0" smtClean="0">
                <a:solidFill>
                  <a:schemeClr val="tx1"/>
                </a:solidFill>
                <a:latin typeface="Arial" panose="020B0604020202020204" pitchFamily="34" charset="0"/>
                <a:ea typeface="ＭＳ Ｐゴシック" panose="020B0600070205080204" pitchFamily="50" charset="-128"/>
                <a:cs typeface="Arial" panose="020B0604020202020204" pitchFamily="34" charset="0"/>
              </a:rPr>
              <a:t>：すべての人々に</a:t>
            </a:r>
            <a:r>
              <a:rPr lang="ja-JP" altLang="en-US" sz="28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水と衛生への</a:t>
            </a:r>
            <a:r>
              <a:rPr lang="ja-JP" altLang="en-US" sz="2800" dirty="0" smtClean="0">
                <a:solidFill>
                  <a:schemeClr val="tx1"/>
                </a:solidFill>
                <a:latin typeface="Arial" panose="020B0604020202020204" pitchFamily="34" charset="0"/>
                <a:ea typeface="ＭＳ Ｐゴシック" panose="020B0600070205080204" pitchFamily="50" charset="-128"/>
                <a:cs typeface="Arial" panose="020B0604020202020204" pitchFamily="34" charset="0"/>
              </a:rPr>
              <a:t>アクセスと持続可　　　　　　</a:t>
            </a:r>
            <a:r>
              <a:rPr lang="en-US" altLang="ja-JP" sz="2800" dirty="0" smtClean="0">
                <a:solidFill>
                  <a:schemeClr val="tx1"/>
                </a:solidFill>
                <a:latin typeface="Arial" panose="020B0604020202020204" pitchFamily="34" charset="0"/>
                <a:ea typeface="ＭＳ Ｐゴシック" panose="020B0600070205080204" pitchFamily="50" charset="-128"/>
                <a:cs typeface="Arial" panose="020B0604020202020204" pitchFamily="34" charset="0"/>
              </a:rPr>
              <a:t/>
            </a:r>
            <a:br>
              <a:rPr lang="en-US" altLang="ja-JP" sz="2800" dirty="0" smtClean="0">
                <a:solidFill>
                  <a:schemeClr val="tx1"/>
                </a:solidFill>
                <a:latin typeface="Arial" panose="020B0604020202020204" pitchFamily="34" charset="0"/>
                <a:ea typeface="ＭＳ Ｐゴシック" panose="020B0600070205080204" pitchFamily="50" charset="-128"/>
                <a:cs typeface="Arial" panose="020B0604020202020204" pitchFamily="34" charset="0"/>
              </a:rPr>
            </a:br>
            <a:r>
              <a:rPr lang="ja-JP" altLang="en-US" sz="28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　</a:t>
            </a:r>
            <a:r>
              <a:rPr lang="ja-JP" altLang="en-US" sz="2800" dirty="0" smtClean="0">
                <a:solidFill>
                  <a:schemeClr val="tx1"/>
                </a:solidFill>
                <a:latin typeface="Arial" panose="020B0604020202020204" pitchFamily="34" charset="0"/>
                <a:ea typeface="ＭＳ Ｐゴシック" panose="020B0600070205080204" pitchFamily="50" charset="-128"/>
                <a:cs typeface="Arial" panose="020B0604020202020204" pitchFamily="34" charset="0"/>
              </a:rPr>
              <a:t>　　　　能な管理を</a:t>
            </a:r>
            <a:r>
              <a:rPr lang="ja-JP" altLang="en-US" sz="28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確保</a:t>
            </a:r>
            <a:r>
              <a:rPr lang="ja-JP" altLang="en-US" sz="2800" dirty="0" smtClean="0">
                <a:solidFill>
                  <a:schemeClr val="tx1"/>
                </a:solidFill>
                <a:latin typeface="Arial" panose="020B0604020202020204" pitchFamily="34" charset="0"/>
                <a:ea typeface="ＭＳ Ｐゴシック" panose="020B0600070205080204" pitchFamily="50" charset="-128"/>
                <a:cs typeface="Arial" panose="020B0604020202020204" pitchFamily="34" charset="0"/>
              </a:rPr>
              <a:t>する</a:t>
            </a:r>
            <a:endParaRPr lang="en-US" sz="2800" b="0" i="0" u="none" strike="noStrike" cap="none" dirty="0">
              <a:solidFill>
                <a:schemeClr val="tx1"/>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232" name="Shape 232"/>
          <p:cNvSpPr txBox="1">
            <a:spLocks noGrp="1"/>
          </p:cNvSpPr>
          <p:nvPr>
            <p:ph type="dt" idx="10"/>
          </p:nvPr>
        </p:nvSpPr>
        <p:spPr>
          <a:xfrm>
            <a:off x="457200" y="6356350"/>
            <a:ext cx="2133599" cy="365125"/>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r>
              <a:rPr lang="en-US" altLang="ja-JP" sz="1200" b="0" i="0" u="none" strike="noStrike" cap="none" dirty="0" smtClean="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2016</a:t>
            </a:r>
            <a:r>
              <a:rPr lang="ja-JP" altLang="en-US" sz="1200" b="0" i="0" u="none" strike="noStrike" cap="none" dirty="0" smtClean="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年</a:t>
            </a:r>
            <a:r>
              <a:rPr lang="en-US" altLang="ja-JP" sz="1200" b="0" i="0" u="none" strike="noStrike" cap="none" dirty="0" smtClean="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3</a:t>
            </a:r>
            <a:r>
              <a:rPr lang="ja-JP" altLang="en-US" sz="1200" b="0" i="0" u="none" strike="noStrike" cap="none" dirty="0" smtClean="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月</a:t>
            </a:r>
            <a:r>
              <a:rPr lang="en-US" sz="1200" b="0" i="0" u="none" strike="noStrike" cap="none" dirty="0" smtClean="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21</a:t>
            </a:r>
            <a:r>
              <a:rPr lang="ja-JP" altLang="en-US" sz="1200" b="0" i="0" u="none" strike="noStrike" cap="none" dirty="0" smtClean="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日</a:t>
            </a:r>
            <a:endParaRPr lang="en-US" sz="1200" b="0" i="0" u="none" strike="noStrike" cap="none"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233" name="Shape 233"/>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ja-JP" altLang="en-US" sz="1200" b="0" i="0" u="none" strike="noStrike" cap="none" dirty="0" smtClean="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国際連合広報局</a:t>
            </a:r>
            <a:endParaRPr lang="en-US" sz="1200" b="0" i="0" u="none" strike="noStrike" cap="none"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234" name="Shape 23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16</a:t>
            </a:fld>
            <a:endParaRPr lang="en-US" sz="1200" b="0" i="0" u="none" strike="noStrike" cap="none"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489" y="2613066"/>
            <a:ext cx="4089529" cy="39024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1913" y="3595789"/>
            <a:ext cx="4173486" cy="2782324"/>
          </a:xfrm>
          <a:prstGeom prst="rect">
            <a:avLst/>
          </a:prstGeom>
        </p:spPr>
      </p:pic>
    </p:spTree>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a:off x="444639" y="913655"/>
            <a:ext cx="8229600" cy="1143000"/>
          </a:xfrm>
          <a:prstGeom prst="rect">
            <a:avLst/>
          </a:prstGeom>
          <a:noFill/>
          <a:ln>
            <a:noFill/>
          </a:ln>
        </p:spPr>
        <p:txBody>
          <a:bodyPr lIns="91425" tIns="45700" rIns="91425" bIns="45700" anchor="ctr" anchorCtr="0">
            <a:normAutofit fontScale="90000"/>
          </a:bodyPr>
          <a:lstStyle/>
          <a:p>
            <a:pPr lvl="0" algn="just">
              <a:buSzPct val="25000"/>
            </a:pPr>
            <a:r>
              <a:rPr lang="ja-JP" altLang="en-US" sz="2800" dirty="0">
                <a:latin typeface="Arial" panose="020B0604020202020204" pitchFamily="34" charset="0"/>
                <a:ea typeface="ＭＳ Ｐゴシック" panose="020B0600070205080204" pitchFamily="50" charset="-128"/>
                <a:cs typeface="Arial" panose="020B0604020202020204" pitchFamily="34" charset="0"/>
              </a:rPr>
              <a:t>目標</a:t>
            </a:r>
            <a:r>
              <a:rPr lang="en-US" altLang="ja-JP" sz="2800" dirty="0" smtClean="0">
                <a:latin typeface="Arial" panose="020B0604020202020204" pitchFamily="34" charset="0"/>
                <a:ea typeface="ＭＳ Ｐゴシック" panose="020B0600070205080204" pitchFamily="50" charset="-128"/>
                <a:cs typeface="Arial" panose="020B0604020202020204" pitchFamily="34" charset="0"/>
              </a:rPr>
              <a:t>7</a:t>
            </a:r>
            <a:r>
              <a:rPr lang="ja-JP" altLang="en-US" sz="2800" dirty="0" smtClean="0">
                <a:latin typeface="Arial" panose="020B0604020202020204" pitchFamily="34" charset="0"/>
                <a:ea typeface="ＭＳ Ｐゴシック" panose="020B0600070205080204" pitchFamily="50" charset="-128"/>
                <a:cs typeface="Arial" panose="020B0604020202020204" pitchFamily="34" charset="0"/>
              </a:rPr>
              <a:t>：すべ</a:t>
            </a:r>
            <a:r>
              <a:rPr lang="ja-JP" altLang="en-US" sz="2800" smtClean="0">
                <a:latin typeface="Arial" panose="020B0604020202020204" pitchFamily="34" charset="0"/>
                <a:ea typeface="ＭＳ Ｐゴシック" panose="020B0600070205080204" pitchFamily="50" charset="-128"/>
                <a:cs typeface="Arial" panose="020B0604020202020204" pitchFamily="34" charset="0"/>
              </a:rPr>
              <a:t>ての人々に</a:t>
            </a:r>
            <a:r>
              <a:rPr lang="ja-JP" altLang="en-US" sz="2800" dirty="0">
                <a:latin typeface="Arial" panose="020B0604020202020204" pitchFamily="34" charset="0"/>
                <a:ea typeface="ＭＳ Ｐゴシック" panose="020B0600070205080204" pitchFamily="50" charset="-128"/>
                <a:cs typeface="Arial" panose="020B0604020202020204" pitchFamily="34" charset="0"/>
              </a:rPr>
              <a:t>手ごろで信頼でき、持続可能</a:t>
            </a:r>
            <a:r>
              <a:rPr lang="ja-JP" altLang="en-US" sz="2800" dirty="0" smtClean="0">
                <a:latin typeface="Arial" panose="020B0604020202020204" pitchFamily="34" charset="0"/>
                <a:ea typeface="ＭＳ Ｐゴシック" panose="020B0600070205080204" pitchFamily="50" charset="-128"/>
                <a:cs typeface="Arial" panose="020B0604020202020204" pitchFamily="34" charset="0"/>
              </a:rPr>
              <a:t>か</a:t>
            </a:r>
            <a:r>
              <a:rPr lang="en-US" altLang="ja-JP" sz="2800" dirty="0" smtClean="0">
                <a:latin typeface="Arial" panose="020B0604020202020204" pitchFamily="34" charset="0"/>
                <a:ea typeface="ＭＳ Ｐゴシック" panose="020B0600070205080204" pitchFamily="50" charset="-128"/>
                <a:cs typeface="Arial" panose="020B0604020202020204" pitchFamily="34" charset="0"/>
              </a:rPr>
              <a:t/>
            </a:r>
            <a:br>
              <a:rPr lang="en-US" altLang="ja-JP" sz="2800" dirty="0" smtClean="0">
                <a:latin typeface="Arial" panose="020B0604020202020204" pitchFamily="34" charset="0"/>
                <a:ea typeface="ＭＳ Ｐゴシック" panose="020B0600070205080204" pitchFamily="50" charset="-128"/>
                <a:cs typeface="Arial" panose="020B0604020202020204" pitchFamily="34" charset="0"/>
              </a:rPr>
            </a:br>
            <a:r>
              <a:rPr lang="en-US" altLang="ja-JP" sz="2800" dirty="0">
                <a:latin typeface="Arial" panose="020B0604020202020204" pitchFamily="34" charset="0"/>
                <a:ea typeface="ＭＳ Ｐゴシック" panose="020B0600070205080204" pitchFamily="50" charset="-128"/>
                <a:cs typeface="Arial" panose="020B0604020202020204" pitchFamily="34" charset="0"/>
              </a:rPr>
              <a:t> </a:t>
            </a:r>
            <a:r>
              <a:rPr lang="en-US" altLang="ja-JP" sz="2800" dirty="0" smtClean="0">
                <a:latin typeface="Arial" panose="020B0604020202020204" pitchFamily="34" charset="0"/>
                <a:ea typeface="ＭＳ Ｐゴシック" panose="020B0600070205080204" pitchFamily="50" charset="-128"/>
                <a:cs typeface="Arial" panose="020B0604020202020204" pitchFamily="34" charset="0"/>
              </a:rPr>
              <a:t>            </a:t>
            </a:r>
            <a:r>
              <a:rPr lang="ja-JP" altLang="en-US" sz="2800" dirty="0" smtClean="0">
                <a:latin typeface="Arial" panose="020B0604020202020204" pitchFamily="34" charset="0"/>
                <a:ea typeface="ＭＳ Ｐゴシック" panose="020B0600070205080204" pitchFamily="50" charset="-128"/>
                <a:cs typeface="Arial" panose="020B0604020202020204" pitchFamily="34" charset="0"/>
              </a:rPr>
              <a:t>つ</a:t>
            </a:r>
            <a:r>
              <a:rPr lang="ja-JP" altLang="en-US" sz="2800" dirty="0">
                <a:latin typeface="Arial" panose="020B0604020202020204" pitchFamily="34" charset="0"/>
                <a:ea typeface="ＭＳ Ｐゴシック" panose="020B0600070205080204" pitchFamily="50" charset="-128"/>
                <a:cs typeface="Arial" panose="020B0604020202020204" pitchFamily="34" charset="0"/>
              </a:rPr>
              <a:t>近代的なエネルギーへのアクセスを確保</a:t>
            </a:r>
            <a:r>
              <a:rPr lang="ja-JP" altLang="en-US" sz="2800" dirty="0" smtClean="0">
                <a:latin typeface="Arial" panose="020B0604020202020204" pitchFamily="34" charset="0"/>
                <a:ea typeface="ＭＳ Ｐゴシック" panose="020B0600070205080204" pitchFamily="50" charset="-128"/>
                <a:cs typeface="Arial" panose="020B0604020202020204" pitchFamily="34" charset="0"/>
              </a:rPr>
              <a:t>する</a:t>
            </a:r>
            <a:endParaRPr lang="en-US" sz="2800" b="0" i="0" u="none" strike="noStrike" cap="none"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243" name="Shape 243"/>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ja-JP" altLang="en-US" sz="1200" b="0" i="0" u="none" strike="noStrike" cap="none" dirty="0" smtClean="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国際連合広報局</a:t>
            </a:r>
            <a:endParaRPr lang="en-US" sz="1200" b="0" i="0" u="none" strike="noStrike" cap="none"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244" name="Shape 24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17</a:t>
            </a:fld>
            <a:endParaRPr lang="en-US" sz="1200" b="0" i="0" u="none" strike="noStrike" cap="none"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322" y="2607204"/>
            <a:ext cx="3813117" cy="39024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0" y="3657600"/>
            <a:ext cx="4214601" cy="2698750"/>
          </a:xfrm>
          <a:prstGeom prst="rect">
            <a:avLst/>
          </a:prstGeom>
        </p:spPr>
      </p:pic>
    </p:spTree>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Shape 251"/>
          <p:cNvSpPr txBox="1">
            <a:spLocks noGrp="1"/>
          </p:cNvSpPr>
          <p:nvPr>
            <p:ph type="title"/>
          </p:nvPr>
        </p:nvSpPr>
        <p:spPr>
          <a:xfrm>
            <a:off x="444638" y="913654"/>
            <a:ext cx="8394562" cy="1563741"/>
          </a:xfrm>
          <a:prstGeom prst="rect">
            <a:avLst/>
          </a:prstGeom>
          <a:noFill/>
          <a:ln>
            <a:noFill/>
          </a:ln>
        </p:spPr>
        <p:txBody>
          <a:bodyPr lIns="91425" tIns="45700" rIns="91425" bIns="45700" anchor="ctr" anchorCtr="0">
            <a:noAutofit/>
          </a:bodyPr>
          <a:lstStyle/>
          <a:p>
            <a:pPr lvl="0" algn="l">
              <a:buSzPct val="25000"/>
            </a:pPr>
            <a:r>
              <a:rPr lang="ja-JP" altLang="en-US" sz="2400" dirty="0">
                <a:solidFill>
                  <a:schemeClr val="tx1"/>
                </a:solidFill>
                <a:latin typeface="+mn-ea"/>
                <a:ea typeface="+mn-ea"/>
                <a:cs typeface="Arial" panose="020B0604020202020204" pitchFamily="34" charset="0"/>
              </a:rPr>
              <a:t>目標</a:t>
            </a:r>
            <a:r>
              <a:rPr lang="en-US" altLang="ja-JP" sz="2400" dirty="0" smtClean="0">
                <a:solidFill>
                  <a:schemeClr val="tx1"/>
                </a:solidFill>
                <a:latin typeface="+mn-ea"/>
                <a:ea typeface="+mn-ea"/>
                <a:cs typeface="Arial" panose="020B0604020202020204" pitchFamily="34" charset="0"/>
              </a:rPr>
              <a:t>8</a:t>
            </a:r>
            <a:r>
              <a:rPr lang="ja-JP" altLang="en-US" sz="2400" dirty="0" smtClean="0">
                <a:solidFill>
                  <a:schemeClr val="tx1"/>
                </a:solidFill>
                <a:latin typeface="+mn-ea"/>
                <a:ea typeface="+mn-ea"/>
                <a:cs typeface="Arial" panose="020B0604020202020204" pitchFamily="34" charset="0"/>
              </a:rPr>
              <a:t>：すべての</a:t>
            </a:r>
            <a:r>
              <a:rPr lang="ja-JP" altLang="en-US" sz="2400" dirty="0">
                <a:solidFill>
                  <a:schemeClr val="tx1"/>
                </a:solidFill>
                <a:latin typeface="+mn-ea"/>
                <a:ea typeface="+mn-ea"/>
                <a:cs typeface="Arial" panose="020B0604020202020204" pitchFamily="34" charset="0"/>
              </a:rPr>
              <a:t>人</a:t>
            </a:r>
            <a:r>
              <a:rPr lang="ja-JP" altLang="en-US" sz="2400" dirty="0" smtClean="0">
                <a:solidFill>
                  <a:schemeClr val="tx1"/>
                </a:solidFill>
                <a:latin typeface="+mn-ea"/>
                <a:ea typeface="+mn-ea"/>
                <a:cs typeface="Arial" panose="020B0604020202020204" pitchFamily="34" charset="0"/>
              </a:rPr>
              <a:t>々のための持続的、包摂的かつ持続可能な　　　　　　　　　　　　　</a:t>
            </a:r>
            <a:r>
              <a:rPr lang="en-US" altLang="ja-JP" sz="2400" dirty="0" smtClean="0">
                <a:solidFill>
                  <a:schemeClr val="tx1"/>
                </a:solidFill>
                <a:latin typeface="+mn-ea"/>
                <a:ea typeface="+mn-ea"/>
                <a:cs typeface="Arial" panose="020B0604020202020204" pitchFamily="34" charset="0"/>
              </a:rPr>
              <a:t/>
            </a:r>
            <a:br>
              <a:rPr lang="en-US" altLang="ja-JP" sz="2400" dirty="0" smtClean="0">
                <a:solidFill>
                  <a:schemeClr val="tx1"/>
                </a:solidFill>
                <a:latin typeface="+mn-ea"/>
                <a:ea typeface="+mn-ea"/>
                <a:cs typeface="Arial" panose="020B0604020202020204" pitchFamily="34" charset="0"/>
              </a:rPr>
            </a:br>
            <a:r>
              <a:rPr lang="ja-JP" altLang="en-US" sz="2400" dirty="0">
                <a:solidFill>
                  <a:schemeClr val="tx1"/>
                </a:solidFill>
                <a:latin typeface="+mn-ea"/>
                <a:ea typeface="+mn-ea"/>
                <a:cs typeface="Arial" panose="020B0604020202020204" pitchFamily="34" charset="0"/>
              </a:rPr>
              <a:t>　</a:t>
            </a:r>
            <a:r>
              <a:rPr lang="ja-JP" altLang="en-US" sz="2400" dirty="0" smtClean="0">
                <a:solidFill>
                  <a:schemeClr val="tx1"/>
                </a:solidFill>
                <a:latin typeface="+mn-ea"/>
                <a:ea typeface="+mn-ea"/>
                <a:cs typeface="Arial" panose="020B0604020202020204" pitchFamily="34" charset="0"/>
              </a:rPr>
              <a:t>　　　　経</a:t>
            </a:r>
            <a:r>
              <a:rPr lang="ja-JP" altLang="en-US" sz="2400" dirty="0">
                <a:solidFill>
                  <a:schemeClr val="tx1"/>
                </a:solidFill>
                <a:latin typeface="+mn-ea"/>
                <a:ea typeface="+mn-ea"/>
                <a:cs typeface="Arial" panose="020B0604020202020204" pitchFamily="34" charset="0"/>
              </a:rPr>
              <a:t>済成長</a:t>
            </a:r>
            <a:r>
              <a:rPr lang="ja-JP" altLang="en-US" sz="2400" dirty="0" smtClean="0">
                <a:solidFill>
                  <a:schemeClr val="tx1"/>
                </a:solidFill>
                <a:latin typeface="+mn-ea"/>
                <a:ea typeface="+mn-ea"/>
                <a:cs typeface="Arial" panose="020B0604020202020204" pitchFamily="34" charset="0"/>
              </a:rPr>
              <a:t>、生産的な完全雇用およびディーセント</a:t>
            </a:r>
            <a:r>
              <a:rPr lang="ja-JP" altLang="en-US" sz="2400" dirty="0">
                <a:solidFill>
                  <a:schemeClr val="tx1"/>
                </a:solidFill>
                <a:latin typeface="+mn-ea"/>
                <a:ea typeface="+mn-ea"/>
                <a:cs typeface="Arial" panose="020B0604020202020204" pitchFamily="34" charset="0"/>
              </a:rPr>
              <a:t>・</a:t>
            </a:r>
            <a:r>
              <a:rPr lang="ja-JP" altLang="en-US" sz="2400" dirty="0" smtClean="0">
                <a:solidFill>
                  <a:schemeClr val="tx1"/>
                </a:solidFill>
                <a:latin typeface="+mn-ea"/>
                <a:ea typeface="+mn-ea"/>
                <a:cs typeface="Arial" panose="020B0604020202020204" pitchFamily="34" charset="0"/>
              </a:rPr>
              <a:t>ワーク</a:t>
            </a:r>
            <a:r>
              <a:rPr lang="en-US" altLang="ja-JP" sz="2400" dirty="0" smtClean="0">
                <a:solidFill>
                  <a:schemeClr val="tx1"/>
                </a:solidFill>
                <a:latin typeface="+mn-ea"/>
                <a:ea typeface="+mn-ea"/>
                <a:cs typeface="Arial" panose="020B0604020202020204" pitchFamily="34" charset="0"/>
              </a:rPr>
              <a:t/>
            </a:r>
            <a:br>
              <a:rPr lang="en-US" altLang="ja-JP" sz="2400" dirty="0" smtClean="0">
                <a:solidFill>
                  <a:schemeClr val="tx1"/>
                </a:solidFill>
                <a:latin typeface="+mn-ea"/>
                <a:ea typeface="+mn-ea"/>
                <a:cs typeface="Arial" panose="020B0604020202020204" pitchFamily="34" charset="0"/>
              </a:rPr>
            </a:br>
            <a:r>
              <a:rPr lang="ja-JP" altLang="en-US" sz="2400" dirty="0" smtClean="0">
                <a:solidFill>
                  <a:schemeClr val="tx1"/>
                </a:solidFill>
                <a:latin typeface="+mn-ea"/>
                <a:ea typeface="+mn-ea"/>
                <a:cs typeface="Arial" panose="020B0604020202020204" pitchFamily="34" charset="0"/>
              </a:rPr>
              <a:t>　　　　　を</a:t>
            </a:r>
            <a:r>
              <a:rPr lang="ja-JP" altLang="en-US" sz="2400" dirty="0">
                <a:solidFill>
                  <a:schemeClr val="tx1"/>
                </a:solidFill>
                <a:latin typeface="+mn-ea"/>
                <a:ea typeface="+mn-ea"/>
                <a:cs typeface="Arial" panose="020B0604020202020204" pitchFamily="34" charset="0"/>
              </a:rPr>
              <a:t>推進</a:t>
            </a:r>
            <a:r>
              <a:rPr lang="ja-JP" altLang="en-US" sz="2400" dirty="0" smtClean="0">
                <a:solidFill>
                  <a:schemeClr val="tx1"/>
                </a:solidFill>
                <a:latin typeface="+mn-ea"/>
                <a:ea typeface="+mn-ea"/>
                <a:cs typeface="Arial" panose="020B0604020202020204" pitchFamily="34" charset="0"/>
              </a:rPr>
              <a:t>する</a:t>
            </a:r>
            <a:endParaRPr lang="en-US" sz="2400" b="0" i="0" u="none" strike="noStrike" cap="none" dirty="0">
              <a:solidFill>
                <a:schemeClr val="tx1"/>
              </a:solidFill>
              <a:latin typeface="+mn-ea"/>
              <a:ea typeface="+mn-ea"/>
              <a:cs typeface="Arial" panose="020B0604020202020204" pitchFamily="34" charset="0"/>
              <a:sym typeface="Calibri"/>
            </a:endParaRPr>
          </a:p>
        </p:txBody>
      </p:sp>
      <p:sp>
        <p:nvSpPr>
          <p:cNvPr id="253" name="Shape 253"/>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ja-JP" altLang="en-US" sz="1200" b="0" i="0" u="none" strike="noStrike" cap="none" dirty="0" smtClean="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国際連合広報局</a:t>
            </a:r>
            <a:endParaRPr lang="en-US" sz="1200" b="0" i="0" u="none" strike="noStrike" cap="none"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254" name="Shape 25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18</a:t>
            </a:fld>
            <a:endParaRPr lang="en-US" sz="1200" b="0" i="0" u="none" strike="noStrike" cap="none"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895" y="2477395"/>
            <a:ext cx="3840024" cy="3902400"/>
          </a:xfrm>
          <a:prstGeom prst="rect">
            <a:avLst/>
          </a:prstGeom>
        </p:spPr>
      </p:pic>
      <p:pic>
        <p:nvPicPr>
          <p:cNvPr id="6146" name="Picture 2" descr="Gender Equality - Employment in As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9174" y="3445367"/>
            <a:ext cx="4010026" cy="29109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Shape 261"/>
          <p:cNvSpPr txBox="1">
            <a:spLocks noGrp="1"/>
          </p:cNvSpPr>
          <p:nvPr>
            <p:ph type="title"/>
          </p:nvPr>
        </p:nvSpPr>
        <p:spPr>
          <a:xfrm>
            <a:off x="444639" y="913655"/>
            <a:ext cx="8229600" cy="1685986"/>
          </a:xfrm>
          <a:prstGeom prst="rect">
            <a:avLst/>
          </a:prstGeom>
          <a:noFill/>
          <a:ln>
            <a:noFill/>
          </a:ln>
        </p:spPr>
        <p:txBody>
          <a:bodyPr lIns="91425" tIns="45700" rIns="91425" bIns="45700" anchor="ctr" anchorCtr="0">
            <a:noAutofit/>
          </a:bodyPr>
          <a:lstStyle/>
          <a:p>
            <a:pPr lvl="0" algn="l">
              <a:buSzPct val="25000"/>
            </a:pPr>
            <a:r>
              <a:rPr lang="ja-JP" altLang="en-US" sz="2400" dirty="0">
                <a:latin typeface="Arial" panose="020B0604020202020204" pitchFamily="34" charset="0"/>
                <a:ea typeface="ＭＳ Ｐゴシック" panose="020B0600070205080204" pitchFamily="50" charset="-128"/>
                <a:cs typeface="Arial" panose="020B0604020202020204" pitchFamily="34" charset="0"/>
              </a:rPr>
              <a:t>目標</a:t>
            </a:r>
            <a:r>
              <a:rPr lang="en-US" altLang="ja-JP" sz="2400" dirty="0" smtClean="0">
                <a:latin typeface="Arial" panose="020B0604020202020204" pitchFamily="34" charset="0"/>
                <a:ea typeface="ＭＳ Ｐゴシック" panose="020B0600070205080204" pitchFamily="50" charset="-128"/>
                <a:cs typeface="Arial" panose="020B0604020202020204" pitchFamily="34" charset="0"/>
              </a:rPr>
              <a:t>9</a:t>
            </a:r>
            <a:r>
              <a:rPr lang="ja-JP" altLang="en-US" sz="2400" dirty="0" smtClean="0">
                <a:latin typeface="Arial" panose="020B0604020202020204" pitchFamily="34" charset="0"/>
                <a:ea typeface="ＭＳ Ｐゴシック" panose="020B0600070205080204" pitchFamily="50" charset="-128"/>
                <a:cs typeface="Arial" panose="020B0604020202020204" pitchFamily="34" charset="0"/>
              </a:rPr>
              <a:t>：レジリエントな</a:t>
            </a:r>
            <a:r>
              <a:rPr lang="ja-JP" altLang="en-US" sz="2400" dirty="0">
                <a:latin typeface="Arial" panose="020B0604020202020204" pitchFamily="34" charset="0"/>
                <a:ea typeface="ＭＳ Ｐゴシック" panose="020B0600070205080204" pitchFamily="50" charset="-128"/>
                <a:cs typeface="Arial" panose="020B0604020202020204" pitchFamily="34" charset="0"/>
              </a:rPr>
              <a:t>インフラを整備し</a:t>
            </a:r>
            <a:r>
              <a:rPr lang="ja-JP" altLang="en-US" sz="2400" dirty="0" smtClean="0">
                <a:latin typeface="Arial" panose="020B0604020202020204" pitchFamily="34" charset="0"/>
                <a:ea typeface="ＭＳ Ｐゴシック" panose="020B0600070205080204" pitchFamily="50" charset="-128"/>
                <a:cs typeface="Arial" panose="020B0604020202020204" pitchFamily="34" charset="0"/>
              </a:rPr>
              <a:t>、</a:t>
            </a:r>
            <a:r>
              <a:rPr lang="ja-JP" altLang="en-US" sz="2400" dirty="0"/>
              <a:t>包摂</a:t>
            </a:r>
            <a:r>
              <a:rPr lang="ja-JP" altLang="en-US" sz="2400" dirty="0" smtClean="0"/>
              <a:t>的で</a:t>
            </a:r>
            <a:r>
              <a:rPr lang="ja-JP" altLang="en-US" sz="2400" dirty="0" smtClean="0">
                <a:latin typeface="Arial" panose="020B0604020202020204" pitchFamily="34" charset="0"/>
                <a:ea typeface="ＭＳ Ｐゴシック" panose="020B0600070205080204" pitchFamily="50" charset="-128"/>
                <a:cs typeface="Arial" panose="020B0604020202020204" pitchFamily="34" charset="0"/>
              </a:rPr>
              <a:t>持続可</a:t>
            </a:r>
            <a:r>
              <a:rPr lang="ja-JP" altLang="en-US" sz="2400" dirty="0">
                <a:latin typeface="Arial" panose="020B0604020202020204" pitchFamily="34" charset="0"/>
                <a:ea typeface="ＭＳ Ｐゴシック" panose="020B0600070205080204" pitchFamily="50" charset="-128"/>
                <a:cs typeface="Arial" panose="020B0604020202020204" pitchFamily="34" charset="0"/>
              </a:rPr>
              <a:t>能な</a:t>
            </a:r>
            <a:r>
              <a:rPr lang="ja-JP" altLang="en-US" sz="2400" dirty="0" smtClean="0">
                <a:latin typeface="Arial" panose="020B0604020202020204" pitchFamily="34" charset="0"/>
                <a:ea typeface="ＭＳ Ｐゴシック" panose="020B0600070205080204" pitchFamily="50" charset="-128"/>
                <a:cs typeface="Arial" panose="020B0604020202020204" pitchFamily="34" charset="0"/>
              </a:rPr>
              <a:t>産 </a:t>
            </a:r>
            <a:r>
              <a:rPr lang="en-US" altLang="ja-JP" sz="2400" dirty="0" smtClean="0">
                <a:latin typeface="Arial" panose="020B0604020202020204" pitchFamily="34" charset="0"/>
                <a:ea typeface="ＭＳ Ｐゴシック" panose="020B0600070205080204" pitchFamily="50" charset="-128"/>
                <a:cs typeface="Arial" panose="020B0604020202020204" pitchFamily="34" charset="0"/>
              </a:rPr>
              <a:t/>
            </a:r>
            <a:br>
              <a:rPr lang="en-US" altLang="ja-JP" sz="2400" dirty="0" smtClean="0">
                <a:latin typeface="Arial" panose="020B0604020202020204" pitchFamily="34" charset="0"/>
                <a:ea typeface="ＭＳ Ｐゴシック" panose="020B0600070205080204" pitchFamily="50" charset="-128"/>
                <a:cs typeface="Arial" panose="020B0604020202020204" pitchFamily="34" charset="0"/>
              </a:rPr>
            </a:br>
            <a:r>
              <a:rPr lang="en-US" altLang="ja-JP" sz="2400" dirty="0">
                <a:latin typeface="Arial" panose="020B0604020202020204" pitchFamily="34" charset="0"/>
                <a:ea typeface="ＭＳ Ｐゴシック" panose="020B0600070205080204" pitchFamily="50" charset="-128"/>
                <a:cs typeface="Arial" panose="020B0604020202020204" pitchFamily="34" charset="0"/>
              </a:rPr>
              <a:t> </a:t>
            </a:r>
            <a:r>
              <a:rPr lang="en-US" altLang="ja-JP" sz="2400" dirty="0" smtClean="0">
                <a:latin typeface="Arial" panose="020B0604020202020204" pitchFamily="34" charset="0"/>
                <a:ea typeface="ＭＳ Ｐゴシック" panose="020B0600070205080204" pitchFamily="50" charset="-128"/>
                <a:cs typeface="Arial" panose="020B0604020202020204" pitchFamily="34" charset="0"/>
              </a:rPr>
              <a:t>          </a:t>
            </a:r>
            <a:r>
              <a:rPr lang="ja-JP" altLang="en-US" sz="2400" dirty="0" smtClean="0">
                <a:latin typeface="Arial" panose="020B0604020202020204" pitchFamily="34" charset="0"/>
                <a:ea typeface="ＭＳ Ｐゴシック" panose="020B0600070205080204" pitchFamily="50" charset="-128"/>
                <a:cs typeface="Arial" panose="020B0604020202020204" pitchFamily="34" charset="0"/>
              </a:rPr>
              <a:t>業</a:t>
            </a:r>
            <a:r>
              <a:rPr lang="ja-JP" altLang="en-US" sz="2400" dirty="0">
                <a:latin typeface="Arial" panose="020B0604020202020204" pitchFamily="34" charset="0"/>
                <a:ea typeface="ＭＳ Ｐゴシック" panose="020B0600070205080204" pitchFamily="50" charset="-128"/>
                <a:cs typeface="Arial" panose="020B0604020202020204" pitchFamily="34" charset="0"/>
              </a:rPr>
              <a:t>化を推進するとともに</a:t>
            </a:r>
            <a:r>
              <a:rPr lang="ja-JP" altLang="en-US" sz="2400" dirty="0" smtClean="0">
                <a:latin typeface="Arial" panose="020B0604020202020204" pitchFamily="34" charset="0"/>
                <a:ea typeface="ＭＳ Ｐゴシック" panose="020B0600070205080204" pitchFamily="50" charset="-128"/>
                <a:cs typeface="Arial" panose="020B0604020202020204" pitchFamily="34" charset="0"/>
              </a:rPr>
              <a:t>、イノベーションの</a:t>
            </a:r>
            <a:r>
              <a:rPr lang="ja-JP" altLang="en-US" sz="2400" dirty="0">
                <a:latin typeface="Arial" panose="020B0604020202020204" pitchFamily="34" charset="0"/>
                <a:ea typeface="ＭＳ Ｐゴシック" panose="020B0600070205080204" pitchFamily="50" charset="-128"/>
                <a:cs typeface="Arial" panose="020B0604020202020204" pitchFamily="34" charset="0"/>
              </a:rPr>
              <a:t>拡</a:t>
            </a:r>
            <a:r>
              <a:rPr lang="ja-JP" altLang="en-US" sz="2400" dirty="0" smtClean="0">
                <a:latin typeface="Arial" panose="020B0604020202020204" pitchFamily="34" charset="0"/>
                <a:ea typeface="ＭＳ Ｐゴシック" panose="020B0600070205080204" pitchFamily="50" charset="-128"/>
                <a:cs typeface="Arial" panose="020B0604020202020204" pitchFamily="34" charset="0"/>
              </a:rPr>
              <a:t>大を図る</a:t>
            </a:r>
            <a:endParaRPr lang="en-US" sz="2400" b="0" i="0" u="none" strike="noStrike" cap="none"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263" name="Shape 263"/>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ja-JP" altLang="en-US" sz="1200" b="0" i="0" u="none" strike="noStrike" cap="none" dirty="0" smtClean="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国際連合広報局</a:t>
            </a:r>
            <a:endParaRPr lang="en-US" sz="1200" b="0" i="0" u="none" strike="noStrike" cap="none"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264" name="Shape 26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19</a:t>
            </a:fld>
            <a:endParaRPr lang="en-US" sz="1200" b="0" i="0" u="none" strike="noStrike" cap="none"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644" y="2636512"/>
            <a:ext cx="3783356" cy="39024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3576279"/>
            <a:ext cx="4114800" cy="2743200"/>
          </a:xfrm>
          <a:prstGeom prst="rect">
            <a:avLst/>
          </a:prstGeom>
        </p:spPr>
      </p:pic>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ftr" idx="11"/>
          </p:nvPr>
        </p:nvSpPr>
        <p:spPr>
          <a:xfrm>
            <a:off x="2819400" y="6356350"/>
            <a:ext cx="34290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ja-JP" altLang="en-US" sz="1200" b="0" i="0" u="none" strike="noStrike" cap="none" dirty="0" smtClean="0">
                <a:solidFill>
                  <a:srgbClr val="888888"/>
                </a:solidFill>
                <a:latin typeface="Arial" panose="020B0604020202020204" pitchFamily="34" charset="0"/>
                <a:cs typeface="Arial" panose="020B0604020202020204" pitchFamily="34" charset="0"/>
                <a:sym typeface="Calibri"/>
              </a:rPr>
              <a:t>国際連合広報局</a:t>
            </a:r>
            <a:endParaRPr lang="en-US" sz="1200" b="0" i="0" u="none" strike="noStrike" cap="none" dirty="0">
              <a:solidFill>
                <a:srgbClr val="888888"/>
              </a:solidFill>
              <a:latin typeface="Arial" panose="020B0604020202020204" pitchFamily="34" charset="0"/>
              <a:cs typeface="Arial" panose="020B0604020202020204" pitchFamily="34" charset="0"/>
              <a:sym typeface="Calibri"/>
            </a:endParaRPr>
          </a:p>
        </p:txBody>
      </p:sp>
      <p:sp>
        <p:nvSpPr>
          <p:cNvPr id="100" name="Shape 10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Arial" panose="020B0604020202020204" pitchFamily="34" charset="0"/>
                <a:ea typeface="Calibri"/>
                <a:cs typeface="Arial" panose="020B0604020202020204" pitchFamily="34" charset="0"/>
                <a:sym typeface="Calibri"/>
              </a:rPr>
              <a:t>2</a:t>
            </a:fld>
            <a:endParaRPr lang="en-US" sz="1200" b="0" i="0" u="none" strike="noStrike" cap="none" dirty="0">
              <a:solidFill>
                <a:srgbClr val="888888"/>
              </a:solidFill>
              <a:latin typeface="Arial" panose="020B0604020202020204" pitchFamily="34" charset="0"/>
              <a:ea typeface="Calibri"/>
              <a:cs typeface="Arial" panose="020B0604020202020204" pitchFamily="34" charset="0"/>
              <a:sym typeface="Calibri"/>
            </a:endParaRPr>
          </a:p>
        </p:txBody>
      </p:sp>
      <p:pic>
        <p:nvPicPr>
          <p:cNvPr id="6" name="Picture 2" descr="C:\Users\imai\Desktop\SGDS 日本語.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278" y="1044969"/>
            <a:ext cx="8089322" cy="5203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32715"/>
      </p:ext>
    </p:extLst>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Shape 271"/>
          <p:cNvSpPr txBox="1">
            <a:spLocks noGrp="1"/>
          </p:cNvSpPr>
          <p:nvPr>
            <p:ph type="title"/>
          </p:nvPr>
        </p:nvSpPr>
        <p:spPr>
          <a:xfrm>
            <a:off x="444638" y="913655"/>
            <a:ext cx="8394561" cy="1143000"/>
          </a:xfrm>
          <a:prstGeom prst="rect">
            <a:avLst/>
          </a:prstGeom>
          <a:noFill/>
          <a:ln>
            <a:noFill/>
          </a:ln>
        </p:spPr>
        <p:txBody>
          <a:bodyPr lIns="91425" tIns="45700" rIns="91425" bIns="45700" anchor="ctr" anchorCtr="0">
            <a:noAutofit/>
          </a:bodyPr>
          <a:lstStyle/>
          <a:p>
            <a:pPr lvl="0" algn="just">
              <a:buSzPct val="25000"/>
            </a:pPr>
            <a:r>
              <a:rPr lang="ja-JP" altLang="en-US" sz="2800" dirty="0">
                <a:latin typeface="Arial" panose="020B0604020202020204" pitchFamily="34" charset="0"/>
                <a:ea typeface="ＭＳ Ｐゴシック" panose="020B0600070205080204" pitchFamily="50" charset="-128"/>
                <a:cs typeface="Arial" panose="020B0604020202020204" pitchFamily="34" charset="0"/>
              </a:rPr>
              <a:t>目標</a:t>
            </a:r>
            <a:r>
              <a:rPr lang="en-US" altLang="ja-JP" sz="2800" dirty="0" smtClean="0">
                <a:latin typeface="Arial" panose="020B0604020202020204" pitchFamily="34" charset="0"/>
                <a:ea typeface="ＭＳ Ｐゴシック" panose="020B0600070205080204" pitchFamily="50" charset="-128"/>
                <a:cs typeface="Arial" panose="020B0604020202020204" pitchFamily="34" charset="0"/>
              </a:rPr>
              <a:t>10</a:t>
            </a:r>
            <a:r>
              <a:rPr lang="ja-JP" altLang="en-US" sz="2800" dirty="0" smtClean="0">
                <a:latin typeface="Arial" panose="020B0604020202020204" pitchFamily="34" charset="0"/>
                <a:ea typeface="ＭＳ Ｐゴシック" panose="020B0600070205080204" pitchFamily="50" charset="-128"/>
                <a:cs typeface="Arial" panose="020B0604020202020204" pitchFamily="34" charset="0"/>
              </a:rPr>
              <a:t>：国内</a:t>
            </a:r>
            <a:r>
              <a:rPr lang="ja-JP" altLang="en-US" sz="2800" dirty="0">
                <a:latin typeface="Arial" panose="020B0604020202020204" pitchFamily="34" charset="0"/>
                <a:ea typeface="ＭＳ Ｐゴシック" panose="020B0600070205080204" pitchFamily="50" charset="-128"/>
                <a:cs typeface="Arial" panose="020B0604020202020204" pitchFamily="34" charset="0"/>
              </a:rPr>
              <a:t>および国家間の不平等を是正</a:t>
            </a:r>
            <a:r>
              <a:rPr lang="ja-JP" altLang="en-US" sz="2800" dirty="0" smtClean="0">
                <a:latin typeface="Arial" panose="020B0604020202020204" pitchFamily="34" charset="0"/>
                <a:ea typeface="ＭＳ Ｐゴシック" panose="020B0600070205080204" pitchFamily="50" charset="-128"/>
                <a:cs typeface="Arial" panose="020B0604020202020204" pitchFamily="34" charset="0"/>
              </a:rPr>
              <a:t>する</a:t>
            </a:r>
            <a:endParaRPr lang="en-US" sz="2800" b="0" i="0" u="none" strike="noStrike" cap="none"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273" name="Shape 273"/>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ja-JP" altLang="en-US" dirty="0">
                <a:latin typeface="Arial" panose="020B0604020202020204" pitchFamily="34" charset="0"/>
                <a:cs typeface="Arial" panose="020B0604020202020204" pitchFamily="34" charset="0"/>
              </a:rPr>
              <a:t>国際連合</a:t>
            </a:r>
            <a:r>
              <a:rPr lang="ja-JP" altLang="en-US" dirty="0" smtClean="0">
                <a:latin typeface="Arial" panose="020B0604020202020204" pitchFamily="34" charset="0"/>
                <a:cs typeface="Arial" panose="020B0604020202020204" pitchFamily="34" charset="0"/>
              </a:rPr>
              <a:t>広報局</a:t>
            </a:r>
            <a:endParaRPr lang="en-US" sz="1200" b="0" i="0" u="none" strike="noStrike" cap="none" dirty="0">
              <a:solidFill>
                <a:srgbClr val="888888"/>
              </a:solidFill>
              <a:latin typeface="Arial" panose="020B0604020202020204" pitchFamily="34" charset="0"/>
              <a:cs typeface="Arial" panose="020B0604020202020204" pitchFamily="34" charset="0"/>
              <a:sym typeface="Calibri"/>
            </a:endParaRPr>
          </a:p>
        </p:txBody>
      </p:sp>
      <p:sp>
        <p:nvSpPr>
          <p:cNvPr id="274" name="Shape 27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Arial" panose="020B0604020202020204" pitchFamily="34" charset="0"/>
                <a:ea typeface="Calibri"/>
                <a:cs typeface="Arial" panose="020B0604020202020204" pitchFamily="34" charset="0"/>
                <a:sym typeface="Calibri"/>
              </a:rPr>
              <a:t>20</a:t>
            </a:fld>
            <a:endParaRPr lang="en-US" sz="1200" b="0" i="0" u="none" strike="noStrike" cap="none" dirty="0">
              <a:solidFill>
                <a:srgbClr val="888888"/>
              </a:solidFill>
              <a:latin typeface="Arial" panose="020B0604020202020204" pitchFamily="34" charset="0"/>
              <a:ea typeface="Calibri"/>
              <a:cs typeface="Arial" panose="020B0604020202020204" pitchFamily="34" charset="0"/>
              <a:sym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279" y="2636512"/>
            <a:ext cx="3872639" cy="39024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8787" y="3657600"/>
            <a:ext cx="4044286" cy="2698750"/>
          </a:xfrm>
          <a:prstGeom prst="rect">
            <a:avLst/>
          </a:prstGeom>
        </p:spPr>
      </p:pic>
    </p:spTree>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Shape 281"/>
          <p:cNvSpPr txBox="1">
            <a:spLocks noGrp="1"/>
          </p:cNvSpPr>
          <p:nvPr>
            <p:ph type="title"/>
          </p:nvPr>
        </p:nvSpPr>
        <p:spPr>
          <a:xfrm>
            <a:off x="540866" y="931970"/>
            <a:ext cx="8415563" cy="1143000"/>
          </a:xfrm>
          <a:prstGeom prst="rect">
            <a:avLst/>
          </a:prstGeom>
          <a:noFill/>
          <a:ln>
            <a:noFill/>
          </a:ln>
        </p:spPr>
        <p:txBody>
          <a:bodyPr lIns="91425" tIns="45700" rIns="91425" bIns="45700" anchor="ctr" anchorCtr="0">
            <a:noAutofit/>
          </a:bodyPr>
          <a:lstStyle/>
          <a:p>
            <a:pPr lvl="0" algn="l">
              <a:buSzPct val="25000"/>
            </a:pPr>
            <a:r>
              <a:rPr lang="ja-JP" altLang="en-US" sz="2800" dirty="0">
                <a:latin typeface="Arial" panose="020B0604020202020204" pitchFamily="34" charset="0"/>
                <a:ea typeface="ＭＳ Ｐゴシック" panose="020B0600070205080204" pitchFamily="50" charset="-128"/>
                <a:cs typeface="Arial" panose="020B0604020202020204" pitchFamily="34" charset="0"/>
              </a:rPr>
              <a:t>目標</a:t>
            </a:r>
            <a:r>
              <a:rPr lang="en-US" altLang="ja-JP" sz="2800" dirty="0" smtClean="0">
                <a:latin typeface="Arial" panose="020B0604020202020204" pitchFamily="34" charset="0"/>
                <a:ea typeface="ＭＳ Ｐゴシック" panose="020B0600070205080204" pitchFamily="50" charset="-128"/>
                <a:cs typeface="Arial" panose="020B0604020202020204" pitchFamily="34" charset="0"/>
              </a:rPr>
              <a:t>11</a:t>
            </a:r>
            <a:r>
              <a:rPr lang="ja-JP" altLang="en-US" sz="2800" dirty="0" smtClean="0">
                <a:latin typeface="Arial" panose="020B0604020202020204" pitchFamily="34" charset="0"/>
                <a:ea typeface="ＭＳ Ｐゴシック" panose="020B0600070205080204" pitchFamily="50" charset="-128"/>
                <a:cs typeface="Arial" panose="020B0604020202020204" pitchFamily="34" charset="0"/>
              </a:rPr>
              <a:t>：</a:t>
            </a:r>
            <a:r>
              <a:rPr lang="ja-JP" altLang="en-US" sz="2800" dirty="0"/>
              <a:t>都市と人間の居住地を包摂的、安全、</a:t>
            </a:r>
            <a:r>
              <a:rPr lang="ja-JP" altLang="en-US" sz="2800" dirty="0" smtClean="0"/>
              <a:t>レジ </a:t>
            </a:r>
            <a:r>
              <a:rPr lang="en-US" altLang="ja-JP" sz="2800" dirty="0" smtClean="0"/>
              <a:t/>
            </a:r>
            <a:br>
              <a:rPr lang="en-US" altLang="ja-JP" sz="2800" dirty="0" smtClean="0"/>
            </a:br>
            <a:r>
              <a:rPr lang="en-US" altLang="ja-JP" sz="2800" dirty="0"/>
              <a:t> </a:t>
            </a:r>
            <a:r>
              <a:rPr lang="en-US" altLang="ja-JP" sz="2800" dirty="0" smtClean="0"/>
              <a:t>               </a:t>
            </a:r>
            <a:r>
              <a:rPr lang="ja-JP" altLang="en-US" sz="2800" dirty="0" smtClean="0"/>
              <a:t>リ</a:t>
            </a:r>
            <a:r>
              <a:rPr lang="ja-JP" altLang="en-US" sz="2800" dirty="0"/>
              <a:t>エントかつ持続可能にする</a:t>
            </a:r>
            <a:endParaRPr lang="en-US" sz="2800" i="0" u="none" strike="noStrike" cap="none"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283" name="Shape 283"/>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ja-JP" altLang="en-US" sz="1200" b="0" i="0" u="none" strike="noStrike" cap="none" dirty="0" smtClean="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国際連合広報局</a:t>
            </a:r>
            <a:endParaRPr lang="en-US" sz="1200" b="0" i="0" u="none" strike="noStrike" cap="none"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284" name="Shape 28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21</a:t>
            </a:fld>
            <a:endParaRPr lang="en-US" sz="1200" b="0" i="0" u="none" strike="noStrike" cap="none"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867" y="2453950"/>
            <a:ext cx="3995964" cy="39024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199" y="3350846"/>
            <a:ext cx="4308231" cy="2872154"/>
          </a:xfrm>
          <a:prstGeom prst="rect">
            <a:avLst/>
          </a:prstGeom>
        </p:spPr>
      </p:pic>
    </p:spTree>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Shape 291"/>
          <p:cNvSpPr txBox="1">
            <a:spLocks noGrp="1"/>
          </p:cNvSpPr>
          <p:nvPr>
            <p:ph type="title"/>
          </p:nvPr>
        </p:nvSpPr>
        <p:spPr>
          <a:xfrm>
            <a:off x="444639" y="913655"/>
            <a:ext cx="8242161" cy="1143000"/>
          </a:xfrm>
          <a:prstGeom prst="rect">
            <a:avLst/>
          </a:prstGeom>
          <a:noFill/>
          <a:ln>
            <a:noFill/>
          </a:ln>
        </p:spPr>
        <p:txBody>
          <a:bodyPr lIns="91425" tIns="45700" rIns="91425" bIns="45700" anchor="ctr" anchorCtr="0">
            <a:noAutofit/>
          </a:bodyPr>
          <a:lstStyle/>
          <a:p>
            <a:pPr lvl="0" algn="just">
              <a:buSzPct val="25000"/>
            </a:pPr>
            <a:r>
              <a:rPr lang="ja-JP" altLang="en-US" sz="2800" dirty="0">
                <a:latin typeface="Arial" panose="020B0604020202020204" pitchFamily="34" charset="0"/>
                <a:ea typeface="ＭＳ Ｐゴシック" panose="020B0600070205080204" pitchFamily="50" charset="-128"/>
                <a:cs typeface="Arial" panose="020B0604020202020204" pitchFamily="34" charset="0"/>
              </a:rPr>
              <a:t>目標</a:t>
            </a:r>
            <a:r>
              <a:rPr lang="en-US" altLang="ja-JP" sz="2800" dirty="0" smtClean="0">
                <a:latin typeface="Arial" panose="020B0604020202020204" pitchFamily="34" charset="0"/>
                <a:ea typeface="ＭＳ Ｐゴシック" panose="020B0600070205080204" pitchFamily="50" charset="-128"/>
                <a:cs typeface="Arial" panose="020B0604020202020204" pitchFamily="34" charset="0"/>
              </a:rPr>
              <a:t>12</a:t>
            </a:r>
            <a:r>
              <a:rPr lang="ja-JP" altLang="en-US" sz="2800" dirty="0" smtClean="0">
                <a:latin typeface="Arial" panose="020B0604020202020204" pitchFamily="34" charset="0"/>
                <a:ea typeface="ＭＳ Ｐゴシック" panose="020B0600070205080204" pitchFamily="50" charset="-128"/>
                <a:cs typeface="Arial" panose="020B0604020202020204" pitchFamily="34" charset="0"/>
              </a:rPr>
              <a:t>：持続可能な消費と生産のパターンを確保する</a:t>
            </a:r>
            <a:endParaRPr lang="en-US" sz="2800" b="0" i="0" u="none" strike="noStrike" cap="none"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293" name="Shape 293"/>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ja-JP" altLang="en-US" sz="1200" b="0" i="0" u="none" strike="noStrike" cap="none" dirty="0" smtClean="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国際連合広報局</a:t>
            </a:r>
            <a:endParaRPr lang="en-US" sz="1200" b="0" i="0" u="none" strike="noStrike" cap="none"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294" name="Shape 29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22</a:t>
            </a:fld>
            <a:endParaRPr lang="en-US" sz="1200" b="0" i="0" u="none" strike="noStrike" cap="none"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378" y="2618927"/>
            <a:ext cx="3962844" cy="39024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3522617"/>
            <a:ext cx="4152138" cy="2835910"/>
          </a:xfrm>
          <a:prstGeom prst="rect">
            <a:avLst/>
          </a:prstGeom>
        </p:spPr>
      </p:pic>
    </p:spTree>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Shape 301"/>
          <p:cNvSpPr txBox="1">
            <a:spLocks noGrp="1"/>
          </p:cNvSpPr>
          <p:nvPr>
            <p:ph type="title"/>
          </p:nvPr>
        </p:nvSpPr>
        <p:spPr>
          <a:xfrm>
            <a:off x="444639" y="913655"/>
            <a:ext cx="8229600" cy="1143000"/>
          </a:xfrm>
          <a:prstGeom prst="rect">
            <a:avLst/>
          </a:prstGeom>
          <a:noFill/>
          <a:ln>
            <a:noFill/>
          </a:ln>
        </p:spPr>
        <p:txBody>
          <a:bodyPr lIns="91425" tIns="45700" rIns="91425" bIns="45700" anchor="ctr" anchorCtr="0">
            <a:noAutofit/>
          </a:bodyPr>
          <a:lstStyle/>
          <a:p>
            <a:pPr lvl="0" algn="just">
              <a:buSzPct val="25000"/>
            </a:pPr>
            <a:r>
              <a:rPr lang="ja-JP" altLang="en-US" sz="2800" dirty="0">
                <a:latin typeface="Arial" panose="020B0604020202020204" pitchFamily="34" charset="0"/>
                <a:ea typeface="ＭＳ Ｐゴシック" panose="020B0600070205080204" pitchFamily="50" charset="-128"/>
                <a:cs typeface="Arial" panose="020B0604020202020204" pitchFamily="34" charset="0"/>
              </a:rPr>
              <a:t>目標</a:t>
            </a:r>
            <a:r>
              <a:rPr lang="en-US" altLang="ja-JP" sz="2800" dirty="0" smtClean="0">
                <a:latin typeface="Arial" panose="020B0604020202020204" pitchFamily="34" charset="0"/>
                <a:ea typeface="ＭＳ Ｐゴシック" panose="020B0600070205080204" pitchFamily="50" charset="-128"/>
                <a:cs typeface="Arial" panose="020B0604020202020204" pitchFamily="34" charset="0"/>
              </a:rPr>
              <a:t>13</a:t>
            </a:r>
            <a:r>
              <a:rPr lang="ja-JP" altLang="en-US" sz="2800" dirty="0" smtClean="0">
                <a:latin typeface="Arial" panose="020B0604020202020204" pitchFamily="34" charset="0"/>
                <a:ea typeface="ＭＳ Ｐゴシック" panose="020B0600070205080204" pitchFamily="50" charset="-128"/>
                <a:cs typeface="Arial" panose="020B0604020202020204" pitchFamily="34" charset="0"/>
              </a:rPr>
              <a:t>：気候</a:t>
            </a:r>
            <a:r>
              <a:rPr lang="ja-JP" altLang="en-US" sz="2800" dirty="0">
                <a:latin typeface="Arial" panose="020B0604020202020204" pitchFamily="34" charset="0"/>
                <a:ea typeface="ＭＳ Ｐゴシック" panose="020B0600070205080204" pitchFamily="50" charset="-128"/>
                <a:cs typeface="Arial" panose="020B0604020202020204" pitchFamily="34" charset="0"/>
              </a:rPr>
              <a:t>変動とその影響に立ち向かうため、緊</a:t>
            </a:r>
            <a:r>
              <a:rPr lang="ja-JP" altLang="en-US" sz="2800" dirty="0" smtClean="0">
                <a:latin typeface="Arial" panose="020B0604020202020204" pitchFamily="34" charset="0"/>
                <a:ea typeface="ＭＳ Ｐゴシック" panose="020B0600070205080204" pitchFamily="50" charset="-128"/>
                <a:cs typeface="Arial" panose="020B0604020202020204" pitchFamily="34" charset="0"/>
              </a:rPr>
              <a:t>急</a:t>
            </a:r>
            <a:r>
              <a:rPr lang="en-US" altLang="ja-JP" sz="2800" dirty="0" smtClean="0">
                <a:latin typeface="Arial" panose="020B0604020202020204" pitchFamily="34" charset="0"/>
                <a:ea typeface="ＭＳ Ｐゴシック" panose="020B0600070205080204" pitchFamily="50" charset="-128"/>
                <a:cs typeface="Arial" panose="020B0604020202020204" pitchFamily="34" charset="0"/>
              </a:rPr>
              <a:t/>
            </a:r>
            <a:br>
              <a:rPr lang="en-US" altLang="ja-JP" sz="2800" dirty="0" smtClean="0">
                <a:latin typeface="Arial" panose="020B0604020202020204" pitchFamily="34" charset="0"/>
                <a:ea typeface="ＭＳ Ｐゴシック" panose="020B0600070205080204" pitchFamily="50" charset="-128"/>
                <a:cs typeface="Arial" panose="020B0604020202020204" pitchFamily="34" charset="0"/>
              </a:rPr>
            </a:br>
            <a:r>
              <a:rPr lang="en-US" altLang="ja-JP" sz="2800" dirty="0">
                <a:latin typeface="Arial" panose="020B0604020202020204" pitchFamily="34" charset="0"/>
                <a:ea typeface="ＭＳ Ｐゴシック" panose="020B0600070205080204" pitchFamily="50" charset="-128"/>
                <a:cs typeface="Arial" panose="020B0604020202020204" pitchFamily="34" charset="0"/>
              </a:rPr>
              <a:t> </a:t>
            </a:r>
            <a:r>
              <a:rPr lang="en-US" altLang="ja-JP" sz="2800" dirty="0" smtClean="0">
                <a:latin typeface="Arial" panose="020B0604020202020204" pitchFamily="34" charset="0"/>
                <a:ea typeface="ＭＳ Ｐゴシック" panose="020B0600070205080204" pitchFamily="50" charset="-128"/>
                <a:cs typeface="Arial" panose="020B0604020202020204" pitchFamily="34" charset="0"/>
              </a:rPr>
              <a:t>            </a:t>
            </a:r>
            <a:r>
              <a:rPr lang="ja-JP" altLang="en-US" sz="2800" dirty="0" smtClean="0">
                <a:latin typeface="Arial" panose="020B0604020202020204" pitchFamily="34" charset="0"/>
                <a:ea typeface="ＭＳ Ｐゴシック" panose="020B0600070205080204" pitchFamily="50" charset="-128"/>
                <a:cs typeface="Arial" panose="020B0604020202020204" pitchFamily="34" charset="0"/>
              </a:rPr>
              <a:t>対</a:t>
            </a:r>
            <a:r>
              <a:rPr lang="ja-JP" altLang="en-US" sz="2800" dirty="0">
                <a:latin typeface="Arial" panose="020B0604020202020204" pitchFamily="34" charset="0"/>
                <a:ea typeface="ＭＳ Ｐゴシック" panose="020B0600070205080204" pitchFamily="50" charset="-128"/>
                <a:cs typeface="Arial" panose="020B0604020202020204" pitchFamily="34" charset="0"/>
              </a:rPr>
              <a:t>策を</a:t>
            </a:r>
            <a:r>
              <a:rPr lang="ja-JP" altLang="en-US" sz="2800" dirty="0" smtClean="0">
                <a:latin typeface="Arial" panose="020B0604020202020204" pitchFamily="34" charset="0"/>
                <a:ea typeface="ＭＳ Ｐゴシック" panose="020B0600070205080204" pitchFamily="50" charset="-128"/>
                <a:cs typeface="Arial" panose="020B0604020202020204" pitchFamily="34" charset="0"/>
              </a:rPr>
              <a:t>取る</a:t>
            </a:r>
            <a:endParaRPr lang="en-US" sz="2800" b="0" i="0" u="none" strike="noStrike" cap="none"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303" name="Shape 303"/>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ja-JP" altLang="en-US" sz="1200" b="0" i="0" u="none" strike="noStrike" cap="none" dirty="0" smtClean="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国際連合広報局</a:t>
            </a:r>
            <a:endParaRPr lang="en-US" sz="1200" b="0" i="0" u="none" strike="noStrike" cap="none"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304" name="Shape 30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23</a:t>
            </a:fld>
            <a:endParaRPr lang="en-US" sz="1200" b="0" i="0" u="none" strike="noStrike" cap="none"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970" y="2671681"/>
            <a:ext cx="3754722" cy="39024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9692" y="3373341"/>
            <a:ext cx="4205360" cy="2953512"/>
          </a:xfrm>
          <a:prstGeom prst="rect">
            <a:avLst/>
          </a:prstGeom>
        </p:spPr>
      </p:pic>
    </p:spTree>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Shape 311"/>
          <p:cNvSpPr txBox="1">
            <a:spLocks noGrp="1"/>
          </p:cNvSpPr>
          <p:nvPr>
            <p:ph type="title"/>
          </p:nvPr>
        </p:nvSpPr>
        <p:spPr>
          <a:xfrm>
            <a:off x="527119" y="1066800"/>
            <a:ext cx="8089761" cy="1143000"/>
          </a:xfrm>
          <a:prstGeom prst="rect">
            <a:avLst/>
          </a:prstGeom>
          <a:noFill/>
          <a:ln>
            <a:noFill/>
          </a:ln>
        </p:spPr>
        <p:txBody>
          <a:bodyPr lIns="91425" tIns="45700" rIns="91425" bIns="45700" anchor="ctr" anchorCtr="0">
            <a:noAutofit/>
          </a:bodyPr>
          <a:lstStyle/>
          <a:p>
            <a:pPr lvl="0" algn="l">
              <a:buSzPct val="25000"/>
            </a:pPr>
            <a:r>
              <a:rPr lang="ja-JP" altLang="en-US" sz="2800" dirty="0">
                <a:latin typeface="Arial" panose="020B0604020202020204" pitchFamily="34" charset="0"/>
                <a:ea typeface="ＭＳ Ｐゴシック" panose="020B0600070205080204" pitchFamily="50" charset="-128"/>
                <a:cs typeface="Arial" panose="020B0604020202020204" pitchFamily="34" charset="0"/>
              </a:rPr>
              <a:t>目標</a:t>
            </a:r>
            <a:r>
              <a:rPr lang="en-US" altLang="ja-JP" sz="2800" dirty="0" smtClean="0">
                <a:latin typeface="Arial" panose="020B0604020202020204" pitchFamily="34" charset="0"/>
                <a:ea typeface="ＭＳ Ｐゴシック" panose="020B0600070205080204" pitchFamily="50" charset="-128"/>
                <a:cs typeface="Arial" panose="020B0604020202020204" pitchFamily="34" charset="0"/>
              </a:rPr>
              <a:t>14</a:t>
            </a:r>
            <a:r>
              <a:rPr lang="ja-JP" altLang="en-US" sz="2800" dirty="0" smtClean="0">
                <a:latin typeface="Arial" panose="020B0604020202020204" pitchFamily="34" charset="0"/>
                <a:ea typeface="ＭＳ Ｐゴシック" panose="020B0600070205080204" pitchFamily="50" charset="-128"/>
                <a:cs typeface="Arial" panose="020B0604020202020204" pitchFamily="34" charset="0"/>
              </a:rPr>
              <a:t>：</a:t>
            </a:r>
            <a:r>
              <a:rPr lang="ja-JP" altLang="en-US" sz="2800" dirty="0"/>
              <a:t>海洋と海洋資源を持続可能な開発に向</a:t>
            </a:r>
            <a:r>
              <a:rPr lang="ja-JP" altLang="en-US" sz="2800" dirty="0" smtClean="0"/>
              <a:t>け    </a:t>
            </a:r>
            <a:r>
              <a:rPr lang="en-US" altLang="ja-JP" sz="2800" dirty="0" smtClean="0"/>
              <a:t/>
            </a:r>
            <a:br>
              <a:rPr lang="en-US" altLang="ja-JP" sz="2800" dirty="0" smtClean="0"/>
            </a:br>
            <a:r>
              <a:rPr lang="en-US" altLang="ja-JP" sz="2800" dirty="0"/>
              <a:t> </a:t>
            </a:r>
            <a:r>
              <a:rPr lang="en-US" altLang="ja-JP" sz="2800" dirty="0" smtClean="0"/>
              <a:t>               </a:t>
            </a:r>
            <a:r>
              <a:rPr lang="ja-JP" altLang="en-US" sz="2800" dirty="0" smtClean="0"/>
              <a:t>て</a:t>
            </a:r>
            <a:r>
              <a:rPr lang="ja-JP" altLang="en-US" sz="2800" dirty="0"/>
              <a:t>保全し、持続可能な形で利用する</a:t>
            </a:r>
            <a:endParaRPr lang="en-US" sz="2800" i="0" u="none" strike="noStrike" cap="none"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313" name="Shape 313"/>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ja-JP" altLang="en-US" sz="1200" b="0" i="0" u="none" strike="noStrike" cap="none" dirty="0" smtClean="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国際連合広報局</a:t>
            </a:r>
            <a:endParaRPr lang="en-US" sz="1200" b="0" i="0" u="none" strike="noStrike" cap="none"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314" name="Shape 3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24</a:t>
            </a:fld>
            <a:endParaRPr lang="en-US" sz="1200" b="0" i="0" u="none" strike="noStrike" cap="none"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975" y="2636512"/>
            <a:ext cx="3961471" cy="39024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2452" y="3581400"/>
            <a:ext cx="4160193" cy="2768419"/>
          </a:xfrm>
          <a:prstGeom prst="rect">
            <a:avLst/>
          </a:prstGeom>
        </p:spPr>
      </p:pic>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Shape 321"/>
          <p:cNvSpPr txBox="1">
            <a:spLocks noGrp="1"/>
          </p:cNvSpPr>
          <p:nvPr>
            <p:ph type="title"/>
          </p:nvPr>
        </p:nvSpPr>
        <p:spPr>
          <a:xfrm>
            <a:off x="444639" y="913654"/>
            <a:ext cx="8229600" cy="1699411"/>
          </a:xfrm>
          <a:prstGeom prst="rect">
            <a:avLst/>
          </a:prstGeom>
          <a:noFill/>
          <a:ln>
            <a:noFill/>
          </a:ln>
        </p:spPr>
        <p:txBody>
          <a:bodyPr lIns="91425" tIns="45700" rIns="91425" bIns="45700" anchor="ctr" anchorCtr="0">
            <a:noAutofit/>
          </a:bodyPr>
          <a:lstStyle/>
          <a:p>
            <a:pPr lvl="0" algn="l">
              <a:buSzPct val="25000"/>
            </a:pPr>
            <a:r>
              <a:rPr lang="ja-JP" altLang="en-US" sz="2400" dirty="0">
                <a:latin typeface="Arial" panose="020B0604020202020204" pitchFamily="34" charset="0"/>
                <a:ea typeface="ＭＳ Ｐゴシック" panose="020B0600070205080204" pitchFamily="50" charset="-128"/>
                <a:cs typeface="Arial" panose="020B0604020202020204" pitchFamily="34" charset="0"/>
              </a:rPr>
              <a:t>目標</a:t>
            </a:r>
            <a:r>
              <a:rPr lang="en-US" altLang="ja-JP" sz="2400" dirty="0" smtClean="0">
                <a:latin typeface="Arial" panose="020B0604020202020204" pitchFamily="34" charset="0"/>
                <a:ea typeface="ＭＳ Ｐゴシック" panose="020B0600070205080204" pitchFamily="50" charset="-128"/>
                <a:cs typeface="Arial" panose="020B0604020202020204" pitchFamily="34" charset="0"/>
              </a:rPr>
              <a:t>15</a:t>
            </a:r>
            <a:r>
              <a:rPr lang="ja-JP" altLang="en-US" sz="2400" dirty="0" smtClean="0">
                <a:latin typeface="Arial" panose="020B0604020202020204" pitchFamily="34" charset="0"/>
                <a:ea typeface="ＭＳ Ｐゴシック" panose="020B0600070205080204" pitchFamily="50" charset="-128"/>
                <a:cs typeface="Arial" panose="020B0604020202020204" pitchFamily="34" charset="0"/>
              </a:rPr>
              <a:t>：</a:t>
            </a:r>
            <a:r>
              <a:rPr lang="ja-JP" altLang="en-US" sz="2400" dirty="0">
                <a:latin typeface="+mj-ea"/>
                <a:ea typeface="+mj-ea"/>
              </a:rPr>
              <a:t>陸上生態系の保護、回復および持続可能な利用</a:t>
            </a:r>
            <a:r>
              <a:rPr lang="ja-JP" altLang="en-US" sz="2400" dirty="0" smtClean="0">
                <a:latin typeface="+mj-ea"/>
                <a:ea typeface="+mj-ea"/>
              </a:rPr>
              <a:t>の  </a:t>
            </a:r>
            <a:r>
              <a:rPr lang="en-US" altLang="ja-JP" sz="2400" dirty="0" smtClean="0">
                <a:latin typeface="+mj-ea"/>
                <a:ea typeface="+mj-ea"/>
              </a:rPr>
              <a:t/>
            </a:r>
            <a:br>
              <a:rPr lang="en-US" altLang="ja-JP" sz="2400" dirty="0" smtClean="0">
                <a:latin typeface="+mj-ea"/>
                <a:ea typeface="+mj-ea"/>
              </a:rPr>
            </a:br>
            <a:r>
              <a:rPr lang="en-US" altLang="ja-JP" sz="2400" dirty="0">
                <a:latin typeface="+mj-ea"/>
                <a:ea typeface="+mj-ea"/>
              </a:rPr>
              <a:t> </a:t>
            </a:r>
            <a:r>
              <a:rPr lang="en-US" altLang="ja-JP" sz="2400" dirty="0" smtClean="0">
                <a:latin typeface="+mj-ea"/>
                <a:ea typeface="+mj-ea"/>
              </a:rPr>
              <a:t>           </a:t>
            </a:r>
            <a:r>
              <a:rPr lang="ja-JP" altLang="en-US" sz="2400" dirty="0" smtClean="0">
                <a:latin typeface="+mj-ea"/>
                <a:ea typeface="+mj-ea"/>
              </a:rPr>
              <a:t>推</a:t>
            </a:r>
            <a:r>
              <a:rPr lang="ja-JP" altLang="en-US" sz="2400" dirty="0">
                <a:latin typeface="+mj-ea"/>
                <a:ea typeface="+mj-ea"/>
              </a:rPr>
              <a:t>進、森林の持続可能な管理、砂漠化への対</a:t>
            </a:r>
            <a:r>
              <a:rPr lang="ja-JP" altLang="en-US" sz="2400" dirty="0" smtClean="0">
                <a:latin typeface="+mj-ea"/>
                <a:ea typeface="+mj-ea"/>
              </a:rPr>
              <a:t>処</a:t>
            </a:r>
            <a:r>
              <a:rPr lang="ja-JP" altLang="en-US" sz="2400" dirty="0">
                <a:latin typeface="+mj-ea"/>
                <a:ea typeface="+mj-ea"/>
              </a:rPr>
              <a:t>、</a:t>
            </a:r>
            <a:r>
              <a:rPr lang="ja-JP" altLang="en-US" sz="2400" dirty="0" smtClean="0">
                <a:latin typeface="+mj-ea"/>
                <a:ea typeface="+mj-ea"/>
              </a:rPr>
              <a:t>土　　　　　</a:t>
            </a:r>
            <a:r>
              <a:rPr lang="en-US" altLang="ja-JP" sz="2400" dirty="0" smtClean="0">
                <a:latin typeface="+mj-ea"/>
                <a:ea typeface="+mj-ea"/>
              </a:rPr>
              <a:t/>
            </a:r>
            <a:br>
              <a:rPr lang="en-US" altLang="ja-JP" sz="2400" dirty="0" smtClean="0">
                <a:latin typeface="+mj-ea"/>
                <a:ea typeface="+mj-ea"/>
              </a:rPr>
            </a:br>
            <a:r>
              <a:rPr lang="ja-JP" altLang="en-US" sz="2400" dirty="0">
                <a:latin typeface="+mj-ea"/>
                <a:ea typeface="+mj-ea"/>
              </a:rPr>
              <a:t>　</a:t>
            </a:r>
            <a:r>
              <a:rPr lang="ja-JP" altLang="en-US" sz="2400" dirty="0" smtClean="0">
                <a:latin typeface="+mj-ea"/>
                <a:ea typeface="+mj-ea"/>
              </a:rPr>
              <a:t>　　　　 地</a:t>
            </a:r>
            <a:r>
              <a:rPr lang="ja-JP" altLang="en-US" sz="2400" dirty="0">
                <a:latin typeface="+mj-ea"/>
                <a:ea typeface="+mj-ea"/>
              </a:rPr>
              <a:t>劣化の阻止および逆転、ならびに生物多様</a:t>
            </a:r>
            <a:r>
              <a:rPr lang="ja-JP" altLang="en-US" sz="2400" dirty="0" smtClean="0">
                <a:latin typeface="+mj-ea"/>
                <a:ea typeface="+mj-ea"/>
              </a:rPr>
              <a:t>性損失</a:t>
            </a:r>
            <a:r>
              <a:rPr lang="en-US" altLang="ja-JP" sz="2400" dirty="0" smtClean="0">
                <a:latin typeface="+mj-ea"/>
                <a:ea typeface="+mj-ea"/>
              </a:rPr>
              <a:t/>
            </a:r>
            <a:br>
              <a:rPr lang="en-US" altLang="ja-JP" sz="2400" dirty="0" smtClean="0">
                <a:latin typeface="+mj-ea"/>
                <a:ea typeface="+mj-ea"/>
              </a:rPr>
            </a:br>
            <a:r>
              <a:rPr lang="en-US" altLang="ja-JP" sz="2400" dirty="0">
                <a:latin typeface="+mj-ea"/>
                <a:ea typeface="+mj-ea"/>
              </a:rPr>
              <a:t> </a:t>
            </a:r>
            <a:r>
              <a:rPr lang="en-US" altLang="ja-JP" sz="2400" dirty="0" smtClean="0">
                <a:latin typeface="+mj-ea"/>
                <a:ea typeface="+mj-ea"/>
              </a:rPr>
              <a:t>           </a:t>
            </a:r>
            <a:r>
              <a:rPr lang="ja-JP" altLang="en-US" sz="2400" dirty="0" smtClean="0">
                <a:latin typeface="+mj-ea"/>
                <a:ea typeface="+mj-ea"/>
              </a:rPr>
              <a:t>の</a:t>
            </a:r>
            <a:r>
              <a:rPr lang="ja-JP" altLang="en-US" sz="2400" dirty="0">
                <a:latin typeface="+mj-ea"/>
                <a:ea typeface="+mj-ea"/>
              </a:rPr>
              <a:t>阻止を図る</a:t>
            </a:r>
            <a:endParaRPr lang="en-US" sz="2400" i="0" u="none" strike="noStrike" cap="none" dirty="0">
              <a:solidFill>
                <a:schemeClr val="dk1"/>
              </a:solidFill>
              <a:latin typeface="+mj-ea"/>
              <a:ea typeface="+mj-ea"/>
              <a:cs typeface="Arial" panose="020B0604020202020204" pitchFamily="34" charset="0"/>
              <a:sym typeface="Calibri"/>
            </a:endParaRPr>
          </a:p>
        </p:txBody>
      </p:sp>
      <p:sp>
        <p:nvSpPr>
          <p:cNvPr id="323" name="Shape 323"/>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ja-JP" altLang="en-US" sz="1200" b="0" i="0" u="none" strike="noStrike" cap="none" dirty="0" smtClean="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国際連合広報局</a:t>
            </a:r>
            <a:endParaRPr lang="en-US" sz="1200" b="0" i="0" u="none" strike="noStrike" cap="none"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324" name="Shape 32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25</a:t>
            </a:fld>
            <a:endParaRPr lang="en-US" sz="1200" b="0" i="0" u="none" strike="noStrike" cap="none"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129" y="2613066"/>
            <a:ext cx="3933341" cy="39024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3536950"/>
            <a:ext cx="4229100" cy="2819400"/>
          </a:xfrm>
          <a:prstGeom prst="rect">
            <a:avLst/>
          </a:prstGeom>
        </p:spPr>
      </p:pic>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Shape 331"/>
          <p:cNvSpPr txBox="1">
            <a:spLocks noGrp="1"/>
          </p:cNvSpPr>
          <p:nvPr>
            <p:ph type="title"/>
          </p:nvPr>
        </p:nvSpPr>
        <p:spPr>
          <a:xfrm>
            <a:off x="412819" y="990600"/>
            <a:ext cx="8318361" cy="1524745"/>
          </a:xfrm>
          <a:prstGeom prst="rect">
            <a:avLst/>
          </a:prstGeom>
          <a:noFill/>
          <a:ln>
            <a:noFill/>
          </a:ln>
        </p:spPr>
        <p:txBody>
          <a:bodyPr lIns="91425" tIns="45700" rIns="91425" bIns="45700" anchor="ctr" anchorCtr="0">
            <a:noAutofit/>
          </a:bodyPr>
          <a:lstStyle/>
          <a:p>
            <a:pPr lvl="0" algn="just">
              <a:buSzPct val="25000"/>
            </a:pPr>
            <a:r>
              <a:rPr lang="ja-JP" altLang="en-US" sz="2400" dirty="0">
                <a:latin typeface="+mn-ea"/>
                <a:ea typeface="+mn-ea"/>
                <a:cs typeface="Arial" panose="020B0604020202020204" pitchFamily="34" charset="0"/>
              </a:rPr>
              <a:t>目標</a:t>
            </a:r>
            <a:r>
              <a:rPr lang="en-US" altLang="ja-JP" sz="2400" dirty="0" smtClean="0">
                <a:latin typeface="+mn-ea"/>
                <a:ea typeface="+mn-ea"/>
                <a:cs typeface="Arial" panose="020B0604020202020204" pitchFamily="34" charset="0"/>
              </a:rPr>
              <a:t>16</a:t>
            </a:r>
            <a:r>
              <a:rPr lang="ja-JP" altLang="en-US" sz="2400" dirty="0" smtClean="0">
                <a:latin typeface="+mn-ea"/>
                <a:ea typeface="+mn-ea"/>
                <a:cs typeface="Arial" panose="020B0604020202020204" pitchFamily="34" charset="0"/>
              </a:rPr>
              <a:t>：</a:t>
            </a:r>
            <a:r>
              <a:rPr lang="ja-JP" altLang="en-US" sz="2400" dirty="0">
                <a:latin typeface="+mn-ea"/>
                <a:ea typeface="+mn-ea"/>
              </a:rPr>
              <a:t>持続可能な開発に向けて平和で包摂的な社会を推進し</a:t>
            </a:r>
            <a:r>
              <a:rPr lang="ja-JP" altLang="en-US" sz="2400" dirty="0" smtClean="0">
                <a:latin typeface="+mn-ea"/>
                <a:ea typeface="+mn-ea"/>
              </a:rPr>
              <a:t>、     </a:t>
            </a:r>
            <a:r>
              <a:rPr lang="en-US" altLang="ja-JP" sz="2400" dirty="0" smtClean="0">
                <a:latin typeface="+mn-ea"/>
                <a:ea typeface="+mn-ea"/>
              </a:rPr>
              <a:t/>
            </a:r>
            <a:br>
              <a:rPr lang="en-US" altLang="ja-JP" sz="2400" dirty="0" smtClean="0">
                <a:latin typeface="+mn-ea"/>
                <a:ea typeface="+mn-ea"/>
              </a:rPr>
            </a:br>
            <a:r>
              <a:rPr lang="en-US" altLang="ja-JP" sz="2400" dirty="0">
                <a:latin typeface="+mn-ea"/>
                <a:ea typeface="+mn-ea"/>
              </a:rPr>
              <a:t> </a:t>
            </a:r>
            <a:r>
              <a:rPr lang="en-US" altLang="ja-JP" sz="2400" dirty="0" smtClean="0">
                <a:latin typeface="+mn-ea"/>
                <a:ea typeface="+mn-ea"/>
              </a:rPr>
              <a:t>           </a:t>
            </a:r>
            <a:r>
              <a:rPr lang="ja-JP" altLang="en-US" sz="2400" dirty="0" smtClean="0">
                <a:latin typeface="+mn-ea"/>
                <a:ea typeface="+mn-ea"/>
              </a:rPr>
              <a:t>す</a:t>
            </a:r>
            <a:r>
              <a:rPr lang="ja-JP" altLang="en-US" sz="2400" dirty="0">
                <a:latin typeface="+mn-ea"/>
                <a:ea typeface="+mn-ea"/>
              </a:rPr>
              <a:t>べての人々に司法へのアクセスを提供するとともに</a:t>
            </a:r>
            <a:r>
              <a:rPr lang="ja-JP" altLang="en-US" sz="2400" dirty="0" smtClean="0">
                <a:latin typeface="+mn-ea"/>
                <a:ea typeface="+mn-ea"/>
              </a:rPr>
              <a:t>、    </a:t>
            </a:r>
            <a:r>
              <a:rPr lang="en-US" altLang="ja-JP" sz="2400" dirty="0" smtClean="0">
                <a:latin typeface="+mn-ea"/>
                <a:ea typeface="+mn-ea"/>
              </a:rPr>
              <a:t/>
            </a:r>
            <a:br>
              <a:rPr lang="en-US" altLang="ja-JP" sz="2400" dirty="0" smtClean="0">
                <a:latin typeface="+mn-ea"/>
                <a:ea typeface="+mn-ea"/>
              </a:rPr>
            </a:br>
            <a:r>
              <a:rPr lang="en-US" altLang="ja-JP" sz="2400" dirty="0">
                <a:latin typeface="+mn-ea"/>
                <a:ea typeface="+mn-ea"/>
              </a:rPr>
              <a:t> </a:t>
            </a:r>
            <a:r>
              <a:rPr lang="en-US" altLang="ja-JP" sz="2400" dirty="0" smtClean="0">
                <a:latin typeface="+mn-ea"/>
                <a:ea typeface="+mn-ea"/>
              </a:rPr>
              <a:t>           </a:t>
            </a:r>
            <a:r>
              <a:rPr lang="ja-JP" altLang="en-US" sz="2400" dirty="0" smtClean="0">
                <a:latin typeface="+mn-ea"/>
                <a:ea typeface="+mn-ea"/>
              </a:rPr>
              <a:t>あ</a:t>
            </a:r>
            <a:r>
              <a:rPr lang="ja-JP" altLang="en-US" sz="2400" dirty="0">
                <a:latin typeface="+mn-ea"/>
                <a:ea typeface="+mn-ea"/>
              </a:rPr>
              <a:t>らゆるレベルにおいて効果的で責任ある包摂的な</a:t>
            </a:r>
            <a:r>
              <a:rPr lang="ja-JP" altLang="en-US" sz="2400" dirty="0" smtClean="0">
                <a:latin typeface="+mn-ea"/>
                <a:ea typeface="+mn-ea"/>
              </a:rPr>
              <a:t>制  </a:t>
            </a:r>
            <a:r>
              <a:rPr lang="en-US" altLang="ja-JP" sz="2400" dirty="0" smtClean="0">
                <a:latin typeface="+mn-ea"/>
                <a:ea typeface="+mn-ea"/>
              </a:rPr>
              <a:t/>
            </a:r>
            <a:br>
              <a:rPr lang="en-US" altLang="ja-JP" sz="2400" dirty="0" smtClean="0">
                <a:latin typeface="+mn-ea"/>
                <a:ea typeface="+mn-ea"/>
              </a:rPr>
            </a:br>
            <a:r>
              <a:rPr lang="en-US" altLang="ja-JP" sz="2400" dirty="0">
                <a:latin typeface="+mn-ea"/>
                <a:ea typeface="+mn-ea"/>
              </a:rPr>
              <a:t> </a:t>
            </a:r>
            <a:r>
              <a:rPr lang="en-US" altLang="ja-JP" sz="2400" dirty="0" smtClean="0">
                <a:latin typeface="+mn-ea"/>
                <a:ea typeface="+mn-ea"/>
              </a:rPr>
              <a:t>           </a:t>
            </a:r>
            <a:r>
              <a:rPr lang="ja-JP" altLang="en-US" sz="2400" dirty="0" smtClean="0">
                <a:latin typeface="+mn-ea"/>
                <a:ea typeface="+mn-ea"/>
              </a:rPr>
              <a:t>度</a:t>
            </a:r>
            <a:r>
              <a:rPr lang="ja-JP" altLang="en-US" sz="2400" dirty="0">
                <a:latin typeface="+mn-ea"/>
                <a:ea typeface="+mn-ea"/>
              </a:rPr>
              <a:t>を構築する</a:t>
            </a:r>
            <a:endParaRPr lang="en-US" sz="2400" i="0" u="none" strike="noStrike" cap="none" dirty="0">
              <a:solidFill>
                <a:schemeClr val="dk1"/>
              </a:solidFill>
              <a:latin typeface="+mn-ea"/>
              <a:ea typeface="+mn-ea"/>
              <a:cs typeface="Arial" panose="020B0604020202020204" pitchFamily="34" charset="0"/>
              <a:sym typeface="Calibri"/>
            </a:endParaRPr>
          </a:p>
        </p:txBody>
      </p:sp>
      <p:sp>
        <p:nvSpPr>
          <p:cNvPr id="333" name="Shape 333"/>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ja-JP" altLang="en-US" sz="1200" b="0" i="0" u="none" strike="noStrike" cap="none" dirty="0" smtClean="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国際連合広報局</a:t>
            </a:r>
            <a:endParaRPr lang="en-US" sz="1200" b="0" i="0" u="none" strike="noStrike" cap="none"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334" name="Shape 33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26</a:t>
            </a:fld>
            <a:endParaRPr lang="en-US" sz="1200" b="0" i="0" u="none" strike="noStrike" cap="none"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000" y="2783906"/>
            <a:ext cx="3758000" cy="3902400"/>
          </a:xfrm>
          <a:prstGeom prst="rect">
            <a:avLst/>
          </a:prstGeom>
        </p:spPr>
      </p:pic>
      <p:pic>
        <p:nvPicPr>
          <p:cNvPr id="7170" name="Picture 2" descr="Timor-Leste Holds Parliamentary Elec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505200"/>
            <a:ext cx="4235159" cy="28234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Shape 341"/>
          <p:cNvSpPr txBox="1">
            <a:spLocks noGrp="1"/>
          </p:cNvSpPr>
          <p:nvPr>
            <p:ph type="title"/>
          </p:nvPr>
        </p:nvSpPr>
        <p:spPr>
          <a:xfrm>
            <a:off x="469489" y="914400"/>
            <a:ext cx="8229600" cy="1143000"/>
          </a:xfrm>
          <a:prstGeom prst="rect">
            <a:avLst/>
          </a:prstGeom>
          <a:noFill/>
          <a:ln>
            <a:noFill/>
          </a:ln>
        </p:spPr>
        <p:txBody>
          <a:bodyPr lIns="91425" tIns="45700" rIns="91425" bIns="45700" anchor="ctr" anchorCtr="0">
            <a:noAutofit/>
          </a:bodyPr>
          <a:lstStyle/>
          <a:p>
            <a:pPr lvl="0" algn="just">
              <a:buSzPct val="25000"/>
            </a:pPr>
            <a:r>
              <a:rPr lang="ja-JP" altLang="en-US" sz="2800" dirty="0">
                <a:latin typeface="+mj-ea"/>
                <a:ea typeface="+mj-ea"/>
                <a:cs typeface="Arial" panose="020B0604020202020204" pitchFamily="34" charset="0"/>
              </a:rPr>
              <a:t>目標</a:t>
            </a:r>
            <a:r>
              <a:rPr lang="en-US" altLang="ja-JP" sz="2800" dirty="0" smtClean="0">
                <a:latin typeface="+mj-ea"/>
                <a:ea typeface="+mj-ea"/>
                <a:cs typeface="Arial" panose="020B0604020202020204" pitchFamily="34" charset="0"/>
              </a:rPr>
              <a:t>17</a:t>
            </a:r>
            <a:r>
              <a:rPr lang="ja-JP" altLang="en-US" sz="2800" dirty="0" smtClean="0">
                <a:latin typeface="+mj-ea"/>
                <a:ea typeface="+mj-ea"/>
                <a:cs typeface="Arial" panose="020B0604020202020204" pitchFamily="34" charset="0"/>
              </a:rPr>
              <a:t>：</a:t>
            </a:r>
            <a:r>
              <a:rPr lang="ja-JP" altLang="en-US" sz="2800" dirty="0">
                <a:latin typeface="+mj-ea"/>
                <a:ea typeface="+mj-ea"/>
              </a:rPr>
              <a:t>持続可能な開発に向けて実施手段を強化し</a:t>
            </a:r>
            <a:r>
              <a:rPr lang="ja-JP" altLang="en-US" sz="2800" dirty="0" smtClean="0">
                <a:latin typeface="+mj-ea"/>
                <a:ea typeface="+mj-ea"/>
              </a:rPr>
              <a:t>、      </a:t>
            </a:r>
            <a:r>
              <a:rPr lang="en-US" altLang="ja-JP" sz="2800" dirty="0" smtClean="0">
                <a:latin typeface="+mj-ea"/>
                <a:ea typeface="+mj-ea"/>
              </a:rPr>
              <a:t/>
            </a:r>
            <a:br>
              <a:rPr lang="en-US" altLang="ja-JP" sz="2800" dirty="0" smtClean="0">
                <a:latin typeface="+mj-ea"/>
                <a:ea typeface="+mj-ea"/>
              </a:rPr>
            </a:br>
            <a:r>
              <a:rPr lang="en-US" altLang="ja-JP" sz="2800" dirty="0">
                <a:latin typeface="+mj-ea"/>
                <a:ea typeface="+mj-ea"/>
              </a:rPr>
              <a:t> </a:t>
            </a:r>
            <a:r>
              <a:rPr lang="en-US" altLang="ja-JP" sz="2800" dirty="0" smtClean="0">
                <a:latin typeface="+mj-ea"/>
                <a:ea typeface="+mj-ea"/>
              </a:rPr>
              <a:t>           </a:t>
            </a:r>
            <a:r>
              <a:rPr lang="ja-JP" altLang="en-US" sz="2800" dirty="0" smtClean="0">
                <a:latin typeface="+mj-ea"/>
                <a:ea typeface="+mj-ea"/>
              </a:rPr>
              <a:t>グ</a:t>
            </a:r>
            <a:r>
              <a:rPr lang="ja-JP" altLang="en-US" sz="2800" dirty="0">
                <a:latin typeface="+mj-ea"/>
                <a:ea typeface="+mj-ea"/>
              </a:rPr>
              <a:t>ローバル・パートナーシップを活性化する</a:t>
            </a:r>
            <a:endParaRPr lang="en-US" sz="2800" i="0" u="none" strike="noStrike" cap="none" dirty="0">
              <a:solidFill>
                <a:schemeClr val="dk1"/>
              </a:solidFill>
              <a:latin typeface="+mj-ea"/>
              <a:ea typeface="+mj-ea"/>
              <a:cs typeface="Arial" panose="020B0604020202020204" pitchFamily="34" charset="0"/>
              <a:sym typeface="Calibri"/>
            </a:endParaRPr>
          </a:p>
        </p:txBody>
      </p:sp>
      <p:sp>
        <p:nvSpPr>
          <p:cNvPr id="343" name="Shape 343"/>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ja-JP" altLang="en-US" sz="1200" b="0" i="0" u="none" strike="noStrike" cap="none" dirty="0" smtClean="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国際連合広報局</a:t>
            </a:r>
            <a:endParaRPr lang="en-US" sz="1200" b="0" i="0" u="none" strike="noStrike" cap="none"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344" name="Shape 34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27</a:t>
            </a:fld>
            <a:endParaRPr lang="en-US" sz="1200" b="0" i="0" u="none" strike="noStrike" cap="none"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530" y="2789767"/>
            <a:ext cx="3873941" cy="39024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3558264"/>
            <a:ext cx="4197129" cy="2798086"/>
          </a:xfrm>
          <a:prstGeom prst="rect">
            <a:avLst/>
          </a:prstGeom>
        </p:spPr>
      </p:pic>
    </p:spTree>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Shape 351"/>
          <p:cNvSpPr txBox="1">
            <a:spLocks noGrp="1"/>
          </p:cNvSpPr>
          <p:nvPr>
            <p:ph type="title"/>
          </p:nvPr>
        </p:nvSpPr>
        <p:spPr>
          <a:xfrm>
            <a:off x="457200" y="838200"/>
            <a:ext cx="8229600" cy="913655"/>
          </a:xfrm>
          <a:prstGeom prst="rect">
            <a:avLst/>
          </a:prstGeom>
          <a:noFill/>
          <a:ln>
            <a:noFill/>
          </a:ln>
        </p:spPr>
        <p:txBody>
          <a:bodyPr lIns="91425" tIns="45700" rIns="91425" bIns="45700" anchor="ctr" anchorCtr="0">
            <a:normAutofit/>
          </a:bodyPr>
          <a:lstStyle/>
          <a:p>
            <a:pPr marL="0" marR="0" lvl="0" indent="0" algn="ctr" rtl="0">
              <a:lnSpc>
                <a:spcPct val="90000"/>
              </a:lnSpc>
              <a:spcBef>
                <a:spcPts val="0"/>
              </a:spcBef>
              <a:buClr>
                <a:schemeClr val="dk1"/>
              </a:buClr>
              <a:buSzPct val="25000"/>
              <a:buFont typeface="Calibri"/>
              <a:buNone/>
            </a:pPr>
            <a:r>
              <a:rPr lang="en-US" altLang="ja-JP" sz="28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2016</a:t>
            </a:r>
            <a:r>
              <a:rPr lang="ja-JP" altLang="en-US" sz="28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年国連広報局</a:t>
            </a:r>
            <a:r>
              <a:rPr lang="en-US" altLang="ja-JP" sz="28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
            </a:r>
            <a:br>
              <a:rPr lang="en-US" altLang="ja-JP" sz="28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br>
            <a:r>
              <a:rPr lang="ja-JP" altLang="en-US" sz="28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コミュニケーション・キャンペーン</a:t>
            </a:r>
            <a:endParaRPr lang="en-US" sz="2800" b="0" i="0" u="none" strike="noStrike" cap="none"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352" name="Shape 352"/>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ja-JP" altLang="en-US" sz="1200" b="0" i="0" u="none" strike="noStrike" cap="none" dirty="0" smtClean="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国際連合広報局</a:t>
            </a:r>
            <a:endParaRPr lang="en-US" sz="1200" b="0" i="0" u="none" strike="noStrike" cap="none"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353" name="Shape 35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28</a:t>
            </a:fld>
            <a:endParaRPr lang="en-US" sz="1200" b="0" i="0" u="none" strike="noStrike" cap="none"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pic>
        <p:nvPicPr>
          <p:cNvPr id="354" name="Shape 354"/>
          <p:cNvPicPr preferRelativeResize="0">
            <a:picLocks noGrp="1"/>
          </p:cNvPicPr>
          <p:nvPr>
            <p:ph type="body" idx="1"/>
          </p:nvPr>
        </p:nvPicPr>
        <p:blipFill rotWithShape="1">
          <a:blip r:embed="rId3">
            <a:alphaModFix/>
          </a:blip>
          <a:srcRect/>
          <a:stretch/>
        </p:blipFill>
        <p:spPr>
          <a:xfrm>
            <a:off x="5943600" y="1905000"/>
            <a:ext cx="2876746" cy="4227946"/>
          </a:xfrm>
          <a:prstGeom prst="rect">
            <a:avLst/>
          </a:prstGeom>
          <a:noFill/>
          <a:ln>
            <a:noFill/>
          </a:ln>
        </p:spPr>
      </p:pic>
      <p:sp>
        <p:nvSpPr>
          <p:cNvPr id="355" name="Shape 355"/>
          <p:cNvSpPr txBox="1">
            <a:spLocks noGrp="1"/>
          </p:cNvSpPr>
          <p:nvPr>
            <p:ph type="body" idx="2"/>
          </p:nvPr>
        </p:nvSpPr>
        <p:spPr>
          <a:xfrm>
            <a:off x="381000" y="1828799"/>
            <a:ext cx="5410200" cy="2954655"/>
          </a:xfrm>
          <a:prstGeom prst="rect">
            <a:avLst/>
          </a:prstGeom>
          <a:noFill/>
          <a:ln>
            <a:noFill/>
          </a:ln>
        </p:spPr>
        <p:txBody>
          <a:bodyPr lIns="91425" tIns="45700" rIns="91425" bIns="45700" anchor="t" anchorCtr="0">
            <a:normAutofit fontScale="85000" lnSpcReduction="20000"/>
          </a:bodyPr>
          <a:lstStyle/>
          <a:p>
            <a:pPr marL="342900" marR="0" lvl="0" indent="-342900" algn="just" rtl="0">
              <a:lnSpc>
                <a:spcPct val="110000"/>
              </a:lnSpc>
              <a:spcBef>
                <a:spcPts val="0"/>
              </a:spcBef>
              <a:spcAft>
                <a:spcPts val="0"/>
              </a:spcAft>
              <a:buClr>
                <a:schemeClr val="dk1"/>
              </a:buClr>
              <a:buSzPct val="98636"/>
              <a:buFont typeface="Arial"/>
              <a:buChar char="•"/>
            </a:pPr>
            <a:r>
              <a:rPr lang="en-US" sz="20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SDGs</a:t>
            </a:r>
            <a:r>
              <a:rPr lang="ja-JP" altLang="en-US" sz="20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：私たちの世界を変える</a:t>
            </a:r>
            <a:r>
              <a:rPr lang="en-US" sz="20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17</a:t>
            </a:r>
            <a:r>
              <a:rPr lang="ja-JP" altLang="en-US" sz="20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の目標</a:t>
            </a:r>
            <a:endParaRPr lang="en-US" sz="20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endParaRPr>
          </a:p>
          <a:p>
            <a:pPr marL="342900" marR="0" lvl="0" indent="-342900" algn="just" rtl="0">
              <a:lnSpc>
                <a:spcPct val="110000"/>
              </a:lnSpc>
              <a:spcBef>
                <a:spcPts val="0"/>
              </a:spcBef>
              <a:spcAft>
                <a:spcPts val="0"/>
              </a:spcAft>
              <a:buClr>
                <a:schemeClr val="dk1"/>
              </a:buClr>
              <a:buSzPct val="98636"/>
              <a:buFont typeface="Arial"/>
              <a:buChar char="•"/>
            </a:pPr>
            <a:endParaRPr lang="en-US" sz="16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endParaRPr>
          </a:p>
          <a:p>
            <a:pPr marL="342900" marR="0" lvl="0" indent="-342900" algn="just" rtl="0">
              <a:lnSpc>
                <a:spcPct val="110000"/>
              </a:lnSpc>
              <a:spcBef>
                <a:spcPts val="0"/>
              </a:spcBef>
              <a:spcAft>
                <a:spcPts val="0"/>
              </a:spcAft>
              <a:buClr>
                <a:schemeClr val="dk1"/>
              </a:buClr>
              <a:buSzPct val="98636"/>
              <a:buFont typeface="Arial"/>
              <a:buChar char="•"/>
            </a:pPr>
            <a:r>
              <a:rPr lang="ja-JP" altLang="en-US" sz="20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主な目標：</a:t>
            </a:r>
            <a:r>
              <a:rPr lang="en-US" altLang="ja-JP" sz="20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SDGs</a:t>
            </a:r>
            <a:r>
              <a:rPr lang="ja-JP" altLang="en-US" sz="20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を広め、行動に拍車をかけ、パートナーシップを活用、拡大する</a:t>
            </a:r>
            <a:endParaRPr lang="en-US" sz="20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endParaRPr>
          </a:p>
          <a:p>
            <a:pPr marL="342900" marR="0" lvl="0" indent="-342900" algn="just" rtl="0">
              <a:lnSpc>
                <a:spcPct val="110000"/>
              </a:lnSpc>
              <a:spcBef>
                <a:spcPts val="0"/>
              </a:spcBef>
              <a:spcAft>
                <a:spcPts val="0"/>
              </a:spcAft>
              <a:buClr>
                <a:schemeClr val="dk1"/>
              </a:buClr>
              <a:buSzPct val="98636"/>
              <a:buFont typeface="Arial"/>
              <a:buChar char="•"/>
            </a:pPr>
            <a:endParaRPr lang="en-US" sz="16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endParaRPr>
          </a:p>
          <a:p>
            <a:pPr marL="342900" marR="0" lvl="0" indent="-342900" algn="just" rtl="0">
              <a:lnSpc>
                <a:spcPct val="110000"/>
              </a:lnSpc>
              <a:spcBef>
                <a:spcPts val="0"/>
              </a:spcBef>
              <a:spcAft>
                <a:spcPts val="0"/>
              </a:spcAft>
              <a:buClr>
                <a:schemeClr val="dk1"/>
              </a:buClr>
              <a:buSzPct val="98636"/>
              <a:buFont typeface="Arial"/>
              <a:buChar char="•"/>
            </a:pPr>
            <a:r>
              <a:rPr lang="en-US" altLang="ja-JP" sz="20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SDG</a:t>
            </a:r>
            <a:r>
              <a:rPr lang="ja-JP" altLang="en-US" sz="20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アイコンやプレスリリースを含め、包括的な広報資料を</a:t>
            </a:r>
            <a:r>
              <a:rPr lang="en-US" altLang="ja-JP" sz="20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6</a:t>
            </a:r>
            <a:r>
              <a:rPr lang="ja-JP" altLang="en-US" sz="20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つの国連公用語すべてで作成</a:t>
            </a:r>
            <a:endParaRPr lang="en-US" sz="2000" b="0" i="0" u="none" strike="noStrike" cap="none"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endParaRPr>
          </a:p>
          <a:p>
            <a:pPr marL="342900" marR="0" lvl="0" indent="-342900" algn="just" rtl="0">
              <a:lnSpc>
                <a:spcPct val="110000"/>
              </a:lnSpc>
              <a:spcBef>
                <a:spcPts val="434"/>
              </a:spcBef>
              <a:spcAft>
                <a:spcPts val="0"/>
              </a:spcAft>
              <a:buClr>
                <a:schemeClr val="dk1"/>
              </a:buClr>
              <a:buSzPct val="98636"/>
              <a:buFont typeface="Arial"/>
              <a:buChar char="•"/>
            </a:pPr>
            <a:endParaRPr lang="en-US" sz="16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endParaRPr>
          </a:p>
          <a:p>
            <a:pPr marL="342900" marR="0" lvl="0" indent="-342900" algn="just" rtl="0">
              <a:lnSpc>
                <a:spcPct val="110000"/>
              </a:lnSpc>
              <a:spcBef>
                <a:spcPts val="434"/>
              </a:spcBef>
              <a:spcAft>
                <a:spcPts val="0"/>
              </a:spcAft>
              <a:buClr>
                <a:schemeClr val="dk1"/>
              </a:buClr>
              <a:buSzPct val="98636"/>
              <a:buFont typeface="Arial"/>
              <a:buChar char="•"/>
            </a:pPr>
            <a:r>
              <a:rPr lang="ja-JP" altLang="en-US" sz="20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ウェブサイト：</a:t>
            </a:r>
            <a:r>
              <a:rPr lang="en-US" sz="2000" b="0" i="0" u="sng" strike="noStrike" cap="none" dirty="0" smtClean="0">
                <a:solidFill>
                  <a:schemeClr val="hlink"/>
                </a:solidFill>
                <a:latin typeface="Arial" panose="020B0604020202020204" pitchFamily="34" charset="0"/>
                <a:ea typeface="ＭＳ Ｐゴシック" panose="020B0600070205080204" pitchFamily="50" charset="-128"/>
                <a:cs typeface="Arial" panose="020B0604020202020204" pitchFamily="34" charset="0"/>
                <a:sym typeface="Calibri"/>
                <a:hlinkClick r:id="rId4"/>
              </a:rPr>
              <a:t>www.un.org/sustainabledevelopment</a:t>
            </a:r>
            <a:r>
              <a:rPr lang="en-US" sz="20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 </a:t>
            </a:r>
            <a:endParaRPr lang="en-US" sz="2000" b="0" i="0" u="none" strike="noStrike" cap="none"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endParaRPr>
          </a:p>
          <a:p>
            <a:pPr marL="342900" marR="0" lvl="0" indent="-342900" algn="just" rtl="0">
              <a:lnSpc>
                <a:spcPct val="110000"/>
              </a:lnSpc>
              <a:spcBef>
                <a:spcPts val="434"/>
              </a:spcBef>
              <a:buClr>
                <a:schemeClr val="dk1"/>
              </a:buClr>
              <a:buSzPct val="98636"/>
              <a:buFont typeface="Arial"/>
              <a:buChar char="•"/>
            </a:pPr>
            <a:endParaRPr lang="en-US" sz="16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endParaRPr>
          </a:p>
          <a:p>
            <a:pPr marL="342900" marR="0" lvl="0" indent="-342900" algn="just" rtl="0">
              <a:lnSpc>
                <a:spcPct val="110000"/>
              </a:lnSpc>
              <a:spcBef>
                <a:spcPts val="434"/>
              </a:spcBef>
              <a:buClr>
                <a:schemeClr val="dk1"/>
              </a:buClr>
              <a:buSzPct val="98636"/>
              <a:buFont typeface="Arial"/>
              <a:buChar char="•"/>
            </a:pPr>
            <a:r>
              <a:rPr lang="ja-JP" altLang="en-US" sz="20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ソーシャルメディア</a:t>
            </a:r>
            <a:r>
              <a:rPr lang="en-US" sz="20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 </a:t>
            </a:r>
            <a:endParaRPr lang="en-US" sz="2000" b="0" i="0" u="none" strike="noStrike" cap="none"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pic>
        <p:nvPicPr>
          <p:cNvPr id="356" name="Shape 356"/>
          <p:cNvPicPr preferRelativeResize="0"/>
          <p:nvPr/>
        </p:nvPicPr>
        <p:blipFill rotWithShape="1">
          <a:blip r:embed="rId5">
            <a:alphaModFix/>
          </a:blip>
          <a:srcRect/>
          <a:stretch/>
        </p:blipFill>
        <p:spPr>
          <a:xfrm>
            <a:off x="862031" y="5356229"/>
            <a:ext cx="1219199" cy="991191"/>
          </a:xfrm>
          <a:prstGeom prst="rect">
            <a:avLst/>
          </a:prstGeom>
          <a:noFill/>
          <a:ln>
            <a:noFill/>
          </a:ln>
        </p:spPr>
      </p:pic>
      <p:pic>
        <p:nvPicPr>
          <p:cNvPr id="357" name="Shape 357"/>
          <p:cNvPicPr preferRelativeResize="0"/>
          <p:nvPr/>
        </p:nvPicPr>
        <p:blipFill rotWithShape="1">
          <a:blip r:embed="rId6">
            <a:alphaModFix/>
          </a:blip>
          <a:srcRect/>
          <a:stretch/>
        </p:blipFill>
        <p:spPr>
          <a:xfrm>
            <a:off x="2677726" y="5356821"/>
            <a:ext cx="990599" cy="990599"/>
          </a:xfrm>
          <a:prstGeom prst="rect">
            <a:avLst/>
          </a:prstGeom>
          <a:noFill/>
          <a:ln>
            <a:noFill/>
          </a:ln>
        </p:spPr>
      </p:pic>
      <p:pic>
        <p:nvPicPr>
          <p:cNvPr id="358" name="Shape 358"/>
          <p:cNvPicPr preferRelativeResize="0"/>
          <p:nvPr/>
        </p:nvPicPr>
        <p:blipFill rotWithShape="1">
          <a:blip r:embed="rId7">
            <a:alphaModFix/>
          </a:blip>
          <a:srcRect/>
          <a:stretch/>
        </p:blipFill>
        <p:spPr>
          <a:xfrm>
            <a:off x="4191000" y="5204420"/>
            <a:ext cx="1295400" cy="1295400"/>
          </a:xfrm>
          <a:prstGeom prst="rect">
            <a:avLst/>
          </a:prstGeom>
          <a:noFill/>
          <a:ln>
            <a:noFill/>
          </a:ln>
        </p:spPr>
      </p:pic>
      <p:sp>
        <p:nvSpPr>
          <p:cNvPr id="359" name="Shape 359"/>
          <p:cNvSpPr txBox="1"/>
          <p:nvPr/>
        </p:nvSpPr>
        <p:spPr>
          <a:xfrm>
            <a:off x="695696" y="4783455"/>
            <a:ext cx="2763671"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1" i="0" u="none" strike="noStrike" cap="none"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@GlobalGoalsUN </a:t>
            </a:r>
          </a:p>
        </p:txBody>
      </p:sp>
      <p:sp>
        <p:nvSpPr>
          <p:cNvPr id="360" name="Shape 360"/>
          <p:cNvSpPr txBox="1"/>
          <p:nvPr/>
        </p:nvSpPr>
        <p:spPr>
          <a:xfrm>
            <a:off x="3448050" y="4783455"/>
            <a:ext cx="2247900"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#GlobalGoals</a:t>
            </a:r>
          </a:p>
        </p:txBody>
      </p:sp>
    </p:spTree>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7" name="Shape 367"/>
          <p:cNvSpPr txBox="1">
            <a:spLocks noGrp="1"/>
          </p:cNvSpPr>
          <p:nvPr>
            <p:ph type="ftr" idx="11"/>
          </p:nvPr>
        </p:nvSpPr>
        <p:spPr>
          <a:xfrm>
            <a:off x="3124200" y="6356350"/>
            <a:ext cx="2895600" cy="365125"/>
          </a:xfrm>
          <a:prstGeom prst="rect">
            <a:avLst/>
          </a:prstGeom>
          <a:noFill/>
          <a:ln>
            <a:noFill/>
          </a:ln>
        </p:spPr>
        <p:txBody>
          <a:bodyPr wrap="none" lIns="91425" tIns="45700" rIns="91425" bIns="45700" anchor="ctr" anchorCtr="0">
            <a:noAutofit/>
          </a:bodyPr>
          <a:lstStyle/>
          <a:p>
            <a:pPr marL="0" marR="0" lvl="0" indent="0" algn="ctr" rtl="0">
              <a:spcBef>
                <a:spcPts val="0"/>
              </a:spcBef>
              <a:buSzPct val="25000"/>
              <a:buNone/>
            </a:pPr>
            <a:r>
              <a:rPr lang="ja-JP" altLang="en-US" sz="1200" dirty="0" smtClean="0">
                <a:solidFill>
                  <a:srgbClr val="888888"/>
                </a:solidFill>
                <a:latin typeface="Arial" panose="020B0604020202020204" pitchFamily="34" charset="0"/>
                <a:cs typeface="Arial" panose="020B0604020202020204" pitchFamily="34" charset="0"/>
                <a:sym typeface="Calibri"/>
              </a:rPr>
              <a:t>国際連合広報局</a:t>
            </a:r>
            <a:endParaRPr lang="en-US" sz="1200" dirty="0">
              <a:solidFill>
                <a:srgbClr val="888888"/>
              </a:solidFill>
              <a:latin typeface="Arial" panose="020B0604020202020204" pitchFamily="34" charset="0"/>
              <a:cs typeface="Arial" panose="020B0604020202020204" pitchFamily="34" charset="0"/>
              <a:sym typeface="Calibri"/>
            </a:endParaRPr>
          </a:p>
        </p:txBody>
      </p:sp>
      <p:sp>
        <p:nvSpPr>
          <p:cNvPr id="368" name="Shape 368"/>
          <p:cNvSpPr txBox="1">
            <a:spLocks noGrp="1"/>
          </p:cNvSpPr>
          <p:nvPr>
            <p:ph type="sldNum" idx="12"/>
          </p:nvPr>
        </p:nvSpPr>
        <p:spPr>
          <a:xfrm>
            <a:off x="6553200" y="6356350"/>
            <a:ext cx="2133599" cy="365125"/>
          </a:xfrm>
          <a:prstGeom prst="rect">
            <a:avLst/>
          </a:prstGeom>
          <a:noFill/>
          <a:ln>
            <a:noFill/>
          </a:ln>
        </p:spPr>
        <p:txBody>
          <a:bodyPr wrap="none"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Arial" panose="020B0604020202020204" pitchFamily="34" charset="0"/>
                <a:ea typeface="Calibri"/>
                <a:cs typeface="Arial" panose="020B0604020202020204" pitchFamily="34" charset="0"/>
                <a:sym typeface="Calibri"/>
              </a:rPr>
              <a:t>29</a:t>
            </a:fld>
            <a:endParaRPr lang="en-US" sz="1200" dirty="0">
              <a:solidFill>
                <a:srgbClr val="888888"/>
              </a:solidFill>
              <a:latin typeface="Arial" panose="020B0604020202020204" pitchFamily="34" charset="0"/>
              <a:ea typeface="Calibri"/>
              <a:cs typeface="Arial" panose="020B0604020202020204" pitchFamily="34" charset="0"/>
              <a:sym typeface="Calibri"/>
            </a:endParaRPr>
          </a:p>
        </p:txBody>
      </p:sp>
      <p:pic>
        <p:nvPicPr>
          <p:cNvPr id="369" name="Shape 369"/>
          <p:cNvPicPr preferRelativeResize="0">
            <a:picLocks noGrp="1"/>
          </p:cNvPicPr>
          <p:nvPr>
            <p:ph type="body" idx="1"/>
          </p:nvPr>
        </p:nvPicPr>
        <p:blipFill rotWithShape="1">
          <a:blip r:embed="rId3">
            <a:alphaModFix/>
          </a:blip>
          <a:srcRect/>
          <a:stretch/>
        </p:blipFill>
        <p:spPr>
          <a:xfrm>
            <a:off x="139331" y="3962400"/>
            <a:ext cx="4585069" cy="1906863"/>
          </a:xfrm>
          <a:prstGeom prst="rect">
            <a:avLst/>
          </a:prstGeom>
          <a:noFill/>
          <a:ln>
            <a:noFill/>
          </a:ln>
        </p:spPr>
      </p:pic>
      <p:sp>
        <p:nvSpPr>
          <p:cNvPr id="370" name="Shape 370"/>
          <p:cNvSpPr txBox="1"/>
          <p:nvPr/>
        </p:nvSpPr>
        <p:spPr>
          <a:xfrm>
            <a:off x="287798" y="5877581"/>
            <a:ext cx="4343400" cy="523219"/>
          </a:xfrm>
          <a:prstGeom prst="rect">
            <a:avLst/>
          </a:prstGeom>
          <a:noFill/>
          <a:ln>
            <a:noFill/>
          </a:ln>
        </p:spPr>
        <p:txBody>
          <a:bodyPr wrap="none" lIns="91425" tIns="45700" rIns="91425" bIns="45700" anchor="t" anchorCtr="0">
            <a:noAutofit/>
          </a:bodyPr>
          <a:lstStyle/>
          <a:p>
            <a:pPr marL="0" marR="0" lvl="0" indent="0" algn="l" rtl="0">
              <a:spcBef>
                <a:spcPts val="0"/>
              </a:spcBef>
              <a:buSzPct val="25000"/>
              <a:buNone/>
            </a:pPr>
            <a:r>
              <a:rPr lang="en-US" sz="1600" u="sng" dirty="0">
                <a:solidFill>
                  <a:schemeClr val="hlink"/>
                </a:solidFill>
                <a:latin typeface="Arial" panose="020B0604020202020204" pitchFamily="34" charset="0"/>
                <a:ea typeface="Calibri"/>
                <a:cs typeface="Arial" panose="020B0604020202020204" pitchFamily="34" charset="0"/>
                <a:sym typeface="Calibri"/>
                <a:hlinkClick r:id="rId4"/>
              </a:rPr>
              <a:t>www.un.org/sustainabledevelopment/takeaction</a:t>
            </a:r>
          </a:p>
        </p:txBody>
      </p:sp>
      <p:pic>
        <p:nvPicPr>
          <p:cNvPr id="371" name="Shape 371"/>
          <p:cNvPicPr preferRelativeResize="0"/>
          <p:nvPr/>
        </p:nvPicPr>
        <p:blipFill rotWithShape="1">
          <a:blip r:embed="rId5">
            <a:alphaModFix/>
          </a:blip>
          <a:srcRect/>
          <a:stretch/>
        </p:blipFill>
        <p:spPr>
          <a:xfrm>
            <a:off x="685800" y="1219200"/>
            <a:ext cx="3200399" cy="2345748"/>
          </a:xfrm>
          <a:prstGeom prst="rect">
            <a:avLst/>
          </a:prstGeom>
          <a:noFill/>
          <a:ln>
            <a:noFill/>
          </a:ln>
        </p:spPr>
      </p:pic>
      <p:pic>
        <p:nvPicPr>
          <p:cNvPr id="8" name="Picture 2" descr="C:\Users\FRANCY~1.HAR\AppData\Local\Temp\notes95AC6C\Goal 5.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6438" y="580425"/>
            <a:ext cx="4497562" cy="5820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457200" y="83820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ja-JP" altLang="en-US" sz="32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持続可能な開発の</a:t>
            </a:r>
            <a:r>
              <a:rPr lang="en-US" altLang="ja-JP" sz="32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3</a:t>
            </a:r>
            <a:r>
              <a:rPr lang="ja-JP" altLang="en-US" sz="32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つの側面</a:t>
            </a:r>
            <a:endParaRPr lang="en-US" sz="3200" b="0" i="0" u="none" strike="noStrike" cap="none"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108" name="Shape 108"/>
          <p:cNvSpPr txBox="1">
            <a:spLocks noGrp="1"/>
          </p:cNvSpPr>
          <p:nvPr>
            <p:ph type="body" idx="1"/>
          </p:nvPr>
        </p:nvSpPr>
        <p:spPr>
          <a:xfrm>
            <a:off x="457200" y="1905000"/>
            <a:ext cx="8153399" cy="1981199"/>
          </a:xfrm>
          <a:prstGeom prst="rect">
            <a:avLst/>
          </a:prstGeom>
          <a:noFill/>
          <a:ln>
            <a:noFill/>
          </a:ln>
        </p:spPr>
        <p:txBody>
          <a:bodyPr lIns="91425" tIns="45700" rIns="91425" bIns="45700" anchor="t" anchorCtr="0">
            <a:noAutofit/>
          </a:bodyPr>
          <a:lstStyle/>
          <a:p>
            <a:pPr marL="342900" marR="0" lvl="0" indent="-342900" algn="just" rtl="0">
              <a:spcBef>
                <a:spcPts val="0"/>
              </a:spcBef>
              <a:spcAft>
                <a:spcPts val="0"/>
              </a:spcAft>
              <a:buClr>
                <a:schemeClr val="dk1"/>
              </a:buClr>
              <a:buSzPct val="100000"/>
              <a:buFont typeface="Arial"/>
              <a:buChar char="•"/>
            </a:pPr>
            <a:r>
              <a:rPr lang="ja-JP" altLang="en-US" sz="20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持続可能な開発は、将来の世代がそのニーズを充足する能力を損なわずに、現世代のニーズを充足する開発と定義</a:t>
            </a:r>
            <a:r>
              <a:rPr lang="en-US" sz="20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 </a:t>
            </a:r>
            <a:endParaRPr lang="en-US" sz="2000" b="0" i="0" u="none" strike="noStrike" cap="none"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endParaRPr>
          </a:p>
          <a:p>
            <a:pPr marL="342900" marR="0" lvl="0" indent="-342900" algn="just" rtl="0">
              <a:spcBef>
                <a:spcPts val="400"/>
              </a:spcBef>
              <a:buClr>
                <a:schemeClr val="dk1"/>
              </a:buClr>
              <a:buSzPct val="100000"/>
              <a:buFont typeface="Arial"/>
              <a:buChar char="•"/>
            </a:pPr>
            <a:r>
              <a:rPr lang="ja-JP" altLang="en-US" sz="20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持続可能な開発を達成するためには、</a:t>
            </a:r>
            <a:r>
              <a:rPr lang="ja-JP" altLang="en-US" sz="2000" b="1"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経済</a:t>
            </a:r>
            <a:r>
              <a:rPr lang="ja-JP" altLang="en-US" sz="200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成長、</a:t>
            </a:r>
            <a:r>
              <a:rPr lang="ja-JP" altLang="en-US" sz="2000" b="1"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社会的</a:t>
            </a:r>
            <a:r>
              <a:rPr lang="ja-JP" altLang="en-US" sz="20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包摂、</a:t>
            </a:r>
            <a:r>
              <a:rPr lang="ja-JP" altLang="en-US" sz="2000" b="1"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環境</a:t>
            </a:r>
            <a:r>
              <a:rPr lang="ja-JP" altLang="en-US" sz="20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保護という</a:t>
            </a:r>
            <a:r>
              <a:rPr lang="en-US" altLang="ja-JP" sz="20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3</a:t>
            </a:r>
            <a:r>
              <a:rPr lang="ja-JP" altLang="en-US" sz="20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つの主要素を調和させることが不可欠</a:t>
            </a:r>
            <a:r>
              <a:rPr lang="en-US" sz="20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 </a:t>
            </a:r>
            <a:endParaRPr lang="en-US" sz="2000" b="0" i="0" u="none" strike="noStrike" cap="none"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109" name="Shape 109"/>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ja-JP" altLang="en-US" sz="1200" b="0" i="0" u="none" strike="noStrike" cap="none" dirty="0" smtClean="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国際連合広報局</a:t>
            </a:r>
            <a:endParaRPr lang="en-US" sz="1200" b="0" i="0" u="none" strike="noStrike" cap="none"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110" name="Shape 11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3</a:t>
            </a:fld>
            <a:endParaRPr lang="en-US" sz="1200" b="0" i="0" u="none" strike="noStrike" cap="none"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pic>
        <p:nvPicPr>
          <p:cNvPr id="111" name="Shape 111"/>
          <p:cNvPicPr preferRelativeResize="0">
            <a:picLocks noGrp="1"/>
          </p:cNvPicPr>
          <p:nvPr>
            <p:ph type="body" idx="2"/>
          </p:nvPr>
        </p:nvPicPr>
        <p:blipFill rotWithShape="1">
          <a:blip r:embed="rId3">
            <a:alphaModFix/>
          </a:blip>
          <a:srcRect/>
          <a:stretch/>
        </p:blipFill>
        <p:spPr>
          <a:xfrm>
            <a:off x="609600" y="4114800"/>
            <a:ext cx="8007757" cy="2068671"/>
          </a:xfrm>
          <a:prstGeom prst="rect">
            <a:avLst/>
          </a:prstGeom>
          <a:noFill/>
          <a:ln>
            <a:noFill/>
          </a:ln>
        </p:spPr>
      </p:pic>
    </p:spTree>
    <p:extLst>
      <p:ext uri="{BB962C8B-B14F-4D97-AF65-F5344CB8AC3E}">
        <p14:creationId xmlns:p14="http://schemas.microsoft.com/office/powerpoint/2010/main" val="3281187779"/>
      </p:ext>
    </p:extLst>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Shape 377"/>
          <p:cNvSpPr txBox="1">
            <a:spLocks noGrp="1"/>
          </p:cNvSpPr>
          <p:nvPr>
            <p:ph type="title"/>
          </p:nvPr>
        </p:nvSpPr>
        <p:spPr>
          <a:xfrm>
            <a:off x="444639" y="913655"/>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ja-JP" altLang="en-US" sz="40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資料</a:t>
            </a:r>
            <a:endParaRPr lang="en-US" sz="4000" b="0" i="0" u="none" strike="noStrike" cap="none"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378" name="Shape 378"/>
          <p:cNvSpPr txBox="1">
            <a:spLocks noGrp="1"/>
          </p:cNvSpPr>
          <p:nvPr>
            <p:ph type="body" idx="2"/>
          </p:nvPr>
        </p:nvSpPr>
        <p:spPr>
          <a:xfrm>
            <a:off x="4648200" y="2514600"/>
            <a:ext cx="4114800" cy="3200400"/>
          </a:xfrm>
          <a:prstGeom prst="rect">
            <a:avLst/>
          </a:prstGeom>
          <a:noFill/>
          <a:ln>
            <a:noFill/>
          </a:ln>
        </p:spPr>
        <p:txBody>
          <a:bodyPr lIns="91425" tIns="45700" rIns="91425" bIns="45700" anchor="t" anchorCtr="0">
            <a:noAutofit/>
          </a:bodyPr>
          <a:lstStyle/>
          <a:p>
            <a:pPr marL="342900" marR="0" lvl="0" indent="-342900" algn="just" rtl="0">
              <a:spcBef>
                <a:spcPts val="0"/>
              </a:spcBef>
              <a:spcAft>
                <a:spcPts val="0"/>
              </a:spcAft>
              <a:buClr>
                <a:schemeClr val="dk1"/>
              </a:buClr>
              <a:buSzPct val="100000"/>
              <a:buFont typeface="Arial"/>
              <a:buChar char="•"/>
            </a:pPr>
            <a:r>
              <a:rPr lang="ja-JP" altLang="en-US" sz="28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hlinkClick r:id="rId3"/>
              </a:rPr>
              <a:t>私たちの世界を変革する：持続可能な開発のための</a:t>
            </a:r>
            <a:r>
              <a:rPr lang="en-US" altLang="ja-JP" sz="28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hlinkClick r:id="rId3"/>
              </a:rPr>
              <a:t>2030</a:t>
            </a:r>
            <a:r>
              <a:rPr lang="ja-JP" altLang="en-US" sz="28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hlinkClick r:id="rId3"/>
              </a:rPr>
              <a:t>アジェンダ</a:t>
            </a:r>
            <a:r>
              <a:rPr lang="en-US" sz="28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hlinkClick r:id="rId3"/>
              </a:rPr>
              <a:t> </a:t>
            </a:r>
            <a:endParaRPr lang="en-US" sz="2800" b="0" i="0" u="none" strike="noStrike" cap="none"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endParaRPr>
          </a:p>
          <a:p>
            <a:pPr marL="342900" marR="0" lvl="0" indent="-342900" algn="just" rtl="0">
              <a:spcBef>
                <a:spcPts val="560"/>
              </a:spcBef>
              <a:spcAft>
                <a:spcPts val="0"/>
              </a:spcAft>
              <a:buClr>
                <a:schemeClr val="dk1"/>
              </a:buClr>
              <a:buSzPct val="100000"/>
              <a:buFont typeface="Arial"/>
              <a:buChar char="•"/>
            </a:pPr>
            <a:r>
              <a:rPr lang="ja-JP" altLang="en-US" sz="28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国連の全公用語で入手可能</a:t>
            </a:r>
            <a:endParaRPr lang="en-US" sz="28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379" name="Shape 379"/>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ja-JP" altLang="en-US" sz="1200" dirty="0" smtClean="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国際連合広報局</a:t>
            </a:r>
            <a:endParaRPr lang="en-US" sz="1200"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380" name="Shape 38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30</a:t>
            </a:fld>
            <a:endParaRPr lang="en-US" sz="1200"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pic>
        <p:nvPicPr>
          <p:cNvPr id="381" name="Shape 381"/>
          <p:cNvPicPr preferRelativeResize="0">
            <a:picLocks noGrp="1"/>
          </p:cNvPicPr>
          <p:nvPr>
            <p:ph type="body" idx="1"/>
          </p:nvPr>
        </p:nvPicPr>
        <p:blipFill rotWithShape="1">
          <a:blip r:embed="rId4">
            <a:alphaModFix/>
          </a:blip>
          <a:srcRect/>
          <a:stretch/>
        </p:blipFill>
        <p:spPr>
          <a:xfrm>
            <a:off x="1219200" y="2285999"/>
            <a:ext cx="2819398" cy="3665884"/>
          </a:xfrm>
          <a:prstGeom prst="rect">
            <a:avLst/>
          </a:prstGeom>
          <a:noFill/>
          <a:ln>
            <a:noFill/>
          </a:ln>
        </p:spPr>
      </p:pic>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639" y="913655"/>
            <a:ext cx="8229600" cy="1043842"/>
          </a:xfrm>
        </p:spPr>
        <p:txBody>
          <a:bodyPr/>
          <a:lstStyle/>
          <a:p>
            <a:r>
              <a:rPr kumimoji="1" lang="ja-JP" altLang="en-US" dirty="0" smtClean="0">
                <a:latin typeface="+mj-lt"/>
              </a:rPr>
              <a:t>日本でも</a:t>
            </a:r>
            <a:r>
              <a:rPr kumimoji="1" lang="en-US" altLang="ja-JP" dirty="0" smtClean="0">
                <a:latin typeface="+mj-lt"/>
              </a:rPr>
              <a:t>SDGs</a:t>
            </a:r>
            <a:r>
              <a:rPr kumimoji="1" lang="ja-JP" altLang="en-US" dirty="0" smtClean="0">
                <a:latin typeface="+mj-lt"/>
              </a:rPr>
              <a:t>を広めよう！</a:t>
            </a:r>
            <a:endParaRPr kumimoji="1" lang="ja-JP" altLang="en-US" dirty="0">
              <a:latin typeface="+mj-lt"/>
            </a:endParaRPr>
          </a:p>
        </p:txBody>
      </p:sp>
      <p:sp>
        <p:nvSpPr>
          <p:cNvPr id="3" name="Text Placeholder 2"/>
          <p:cNvSpPr>
            <a:spLocks noGrp="1"/>
          </p:cNvSpPr>
          <p:nvPr>
            <p:ph type="body" idx="1"/>
          </p:nvPr>
        </p:nvSpPr>
        <p:spPr/>
        <p:txBody>
          <a:bodyPr/>
          <a:lstStyle/>
          <a:p>
            <a:endParaRPr kumimoji="1" lang="ja-JP" altLang="en-US" dirty="0"/>
          </a:p>
        </p:txBody>
      </p:sp>
      <p:sp>
        <p:nvSpPr>
          <p:cNvPr id="4" name="Text Placeholder 3"/>
          <p:cNvSpPr>
            <a:spLocks noGrp="1"/>
          </p:cNvSpPr>
          <p:nvPr>
            <p:ph type="body" idx="2"/>
          </p:nvPr>
        </p:nvSpPr>
        <p:spPr/>
        <p:txBody>
          <a:bodyPr/>
          <a:lstStyle/>
          <a:p>
            <a:endParaRPr kumimoji="1" lang="ja-JP" altLang="en-US" dirty="0"/>
          </a:p>
        </p:txBody>
      </p:sp>
      <p:sp>
        <p:nvSpPr>
          <p:cNvPr id="5" name="Slide Number Placeholder 4"/>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31</a:t>
            </a:fld>
            <a:endParaRPr lang="en-US" sz="1200" b="0" i="0" u="none" strike="noStrike" cap="none" dirty="0">
              <a:solidFill>
                <a:srgbClr val="888888"/>
              </a:solidFill>
              <a:latin typeface="Calibri"/>
              <a:ea typeface="Calibri"/>
              <a:cs typeface="Calibri"/>
              <a:sym typeface="Calibri"/>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90" b="19252"/>
          <a:stretch/>
        </p:blipFill>
        <p:spPr>
          <a:xfrm>
            <a:off x="19982" y="2445467"/>
            <a:ext cx="9124018" cy="4248299"/>
          </a:xfrm>
          <a:prstGeom prst="rect">
            <a:avLst/>
          </a:prstGeom>
        </p:spPr>
      </p:pic>
      <p:sp>
        <p:nvSpPr>
          <p:cNvPr id="7" name="Rounded Rectangular Callout 6"/>
          <p:cNvSpPr/>
          <p:nvPr/>
        </p:nvSpPr>
        <p:spPr>
          <a:xfrm>
            <a:off x="57088" y="2118298"/>
            <a:ext cx="6447619" cy="1002330"/>
          </a:xfrm>
          <a:prstGeom prst="wedgeRoundRectCallout">
            <a:avLst>
              <a:gd name="adj1" fmla="val -1269"/>
              <a:gd name="adj2" fmla="val 8039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t>SDG</a:t>
            </a:r>
            <a:r>
              <a:rPr kumimoji="1" lang="ja-JP" altLang="en-US" sz="2400" dirty="0" smtClean="0"/>
              <a:t>ｓ学生フォトコンテストの開始に際して</a:t>
            </a:r>
            <a:endParaRPr kumimoji="1" lang="en-US" altLang="ja-JP" sz="2400" dirty="0" smtClean="0"/>
          </a:p>
          <a:p>
            <a:pPr algn="ctr"/>
            <a:r>
              <a:rPr kumimoji="1" lang="ja-JP" altLang="en-US" sz="1800" dirty="0" smtClean="0"/>
              <a:t>（</a:t>
            </a:r>
            <a:r>
              <a:rPr kumimoji="1" lang="en-US" altLang="ja-JP" sz="1800" dirty="0" smtClean="0"/>
              <a:t>2016</a:t>
            </a:r>
            <a:r>
              <a:rPr kumimoji="1" lang="ja-JP" altLang="en-US" sz="1800" dirty="0" smtClean="0"/>
              <a:t>年</a:t>
            </a:r>
            <a:r>
              <a:rPr kumimoji="1" lang="en-US" altLang="ja-JP" sz="1800" dirty="0" smtClean="0"/>
              <a:t>6</a:t>
            </a:r>
            <a:r>
              <a:rPr kumimoji="1" lang="ja-JP" altLang="en-US" sz="1800" dirty="0" smtClean="0"/>
              <a:t>月</a:t>
            </a:r>
            <a:r>
              <a:rPr kumimoji="1" lang="en-US" altLang="ja-JP" sz="1800" dirty="0" smtClean="0"/>
              <a:t>10</a:t>
            </a:r>
            <a:r>
              <a:rPr kumimoji="1" lang="ja-JP" altLang="en-US" sz="1800" dirty="0" smtClean="0"/>
              <a:t>日　上智大学）</a:t>
            </a:r>
            <a:endParaRPr kumimoji="1" lang="ja-JP" altLang="en-US" sz="1800" dirty="0"/>
          </a:p>
        </p:txBody>
      </p:sp>
    </p:spTree>
    <p:extLst>
      <p:ext uri="{BB962C8B-B14F-4D97-AF65-F5344CB8AC3E}">
        <p14:creationId xmlns:p14="http://schemas.microsoft.com/office/powerpoint/2010/main" val="14402216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Shape 387"/>
          <p:cNvSpPr txBox="1">
            <a:spLocks noGrp="1"/>
          </p:cNvSpPr>
          <p:nvPr>
            <p:ph type="title"/>
          </p:nvPr>
        </p:nvSpPr>
        <p:spPr>
          <a:xfrm>
            <a:off x="457200" y="91440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ja-JP" altLang="en-US" sz="40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汎用スライド</a:t>
            </a:r>
            <a:endParaRPr lang="en-US" sz="4000" b="0" i="0" u="none" strike="noStrike" cap="none"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388" name="Shape 388"/>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ja-JP" altLang="en-US" sz="1200" dirty="0" smtClean="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国際連合広報局</a:t>
            </a:r>
            <a:endParaRPr lang="en-US" sz="1200"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389" name="Shape 38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32</a:t>
            </a:fld>
            <a:endParaRPr lang="en-US" sz="1200"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pic>
        <p:nvPicPr>
          <p:cNvPr id="390" name="Shape 390"/>
          <p:cNvPicPr preferRelativeResize="0">
            <a:picLocks noGrp="1"/>
          </p:cNvPicPr>
          <p:nvPr>
            <p:ph type="body" idx="1"/>
          </p:nvPr>
        </p:nvPicPr>
        <p:blipFill rotWithShape="1">
          <a:blip r:embed="rId3">
            <a:alphaModFix/>
          </a:blip>
          <a:srcRect/>
          <a:stretch/>
        </p:blipFill>
        <p:spPr>
          <a:xfrm>
            <a:off x="1754165" y="2133600"/>
            <a:ext cx="5635669" cy="3992562"/>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444639" y="913655"/>
            <a:ext cx="8229600" cy="1067544"/>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altLang="ja-JP" sz="32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SDGs</a:t>
            </a:r>
            <a:r>
              <a:rPr lang="ja-JP" altLang="en-US" sz="32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のもうひとつの捉え方</a:t>
            </a:r>
            <a:r>
              <a:rPr lang="en-US" sz="32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 </a:t>
            </a:r>
            <a:r>
              <a:rPr lang="en-US" sz="3200" b="0" i="0" u="none" strike="noStrike" cap="none"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 </a:t>
            </a:r>
            <a:r>
              <a:rPr lang="en-US" altLang="ja-JP" sz="32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5</a:t>
            </a:r>
            <a:r>
              <a:rPr lang="ja-JP" altLang="en-US" sz="32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つの</a:t>
            </a:r>
            <a:r>
              <a:rPr lang="en-US" sz="32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P</a:t>
            </a:r>
            <a:endParaRPr lang="en-US" sz="3200" b="0" i="0" u="none" strike="noStrike" cap="none"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118" name="Shape 118"/>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ja-JP" altLang="en-US" sz="1200" b="0" i="0" u="none" strike="noStrike" cap="none" dirty="0" smtClean="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国際連合広報局</a:t>
            </a:r>
            <a:endParaRPr lang="en-US" sz="1200" b="0" i="0" u="none" strike="noStrike" cap="none"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119" name="Shape 11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4</a:t>
            </a:fld>
            <a:endParaRPr lang="en-US" sz="1200" b="0" i="0" u="none" strike="noStrike" cap="none"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pic>
        <p:nvPicPr>
          <p:cNvPr id="1031" name="Picture 7" descr="C:\Users\sakurai kazuko\Desktop\SustDevWheel-01_JAN_v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0302" y="1520870"/>
            <a:ext cx="4603898" cy="4909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4759291"/>
      </p:ext>
    </p:extLst>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457200" y="91440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altLang="ja-JP" sz="36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2015</a:t>
            </a:r>
            <a:r>
              <a:rPr lang="ja-JP" altLang="en-US" sz="36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年 持続可能な開発サミット</a:t>
            </a:r>
            <a:endParaRPr lang="en-US" sz="3600" b="0" i="0" u="none" strike="noStrike" cap="none"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127" name="Shape 127"/>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ja-JP" altLang="en-US" sz="1200" b="0" i="0" u="none" strike="noStrike" cap="none" dirty="0" smtClean="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国際連合広報局</a:t>
            </a:r>
            <a:endParaRPr lang="en-US" sz="1200" b="0" i="0" u="none" strike="noStrike" cap="none"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128" name="Shape 12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5</a:t>
            </a:fld>
            <a:endParaRPr lang="en-US" sz="1200" b="0" i="0" u="none" strike="noStrike" cap="none"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pic>
        <p:nvPicPr>
          <p:cNvPr id="129" name="Shape 129"/>
          <p:cNvPicPr preferRelativeResize="0">
            <a:picLocks noGrp="1"/>
          </p:cNvPicPr>
          <p:nvPr>
            <p:ph type="body" idx="1"/>
          </p:nvPr>
        </p:nvPicPr>
        <p:blipFill rotWithShape="1">
          <a:blip r:embed="rId3">
            <a:alphaModFix/>
          </a:blip>
          <a:srcRect/>
          <a:stretch/>
        </p:blipFill>
        <p:spPr>
          <a:xfrm>
            <a:off x="1570074" y="2133600"/>
            <a:ext cx="6073081" cy="403859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457200" y="91440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altLang="ja-JP" sz="36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2015</a:t>
            </a:r>
            <a:r>
              <a:rPr lang="ja-JP" altLang="en-US" sz="36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年 持続可能な開発サミット</a:t>
            </a:r>
            <a:endParaRPr lang="en-US" sz="3600" b="0" i="0" u="none" strike="noStrike" cap="none"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136" name="Shape 136"/>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ja-JP" altLang="en-US" dirty="0">
                <a:latin typeface="Arial" panose="020B0604020202020204" pitchFamily="34" charset="0"/>
                <a:ea typeface="ＭＳ Ｐゴシック" panose="020B0600070205080204" pitchFamily="50" charset="-128"/>
                <a:cs typeface="Arial" panose="020B0604020202020204" pitchFamily="34" charset="0"/>
              </a:rPr>
              <a:t>国際連合</a:t>
            </a:r>
            <a:r>
              <a:rPr lang="ja-JP" altLang="en-US" dirty="0" smtClean="0">
                <a:latin typeface="Arial" panose="020B0604020202020204" pitchFamily="34" charset="0"/>
                <a:ea typeface="ＭＳ Ｐゴシック" panose="020B0600070205080204" pitchFamily="50" charset="-128"/>
                <a:cs typeface="Arial" panose="020B0604020202020204" pitchFamily="34" charset="0"/>
              </a:rPr>
              <a:t>広報局</a:t>
            </a:r>
            <a:endParaRPr lang="en-US" sz="1200" b="0" i="0" u="none" strike="noStrike" cap="none"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137" name="Shape 13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6</a:t>
            </a:fld>
            <a:endParaRPr lang="en-US" sz="1200" b="0" i="0" u="none" strike="noStrike" cap="none"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pic>
        <p:nvPicPr>
          <p:cNvPr id="138" name="Shape 138"/>
          <p:cNvPicPr preferRelativeResize="0">
            <a:picLocks noGrp="1"/>
          </p:cNvPicPr>
          <p:nvPr>
            <p:ph type="body" idx="1"/>
          </p:nvPr>
        </p:nvPicPr>
        <p:blipFill rotWithShape="1">
          <a:blip r:embed="rId3">
            <a:alphaModFix/>
          </a:blip>
          <a:srcRect/>
          <a:stretch/>
        </p:blipFill>
        <p:spPr>
          <a:xfrm>
            <a:off x="2076648" y="2133600"/>
            <a:ext cx="4990702" cy="3992562"/>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txBox="1">
            <a:spLocks noGrp="1"/>
          </p:cNvSpPr>
          <p:nvPr>
            <p:ph type="title"/>
          </p:nvPr>
        </p:nvSpPr>
        <p:spPr>
          <a:xfrm>
            <a:off x="457200" y="91440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36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SDGs</a:t>
            </a:r>
            <a:r>
              <a:rPr lang="ja-JP" altLang="en-US" sz="36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：普遍的</a:t>
            </a:r>
            <a:endParaRPr lang="en-US" sz="3600" b="0" i="0" u="none" strike="noStrike" cap="none"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145" name="Shape 145"/>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ja-JP" altLang="en-US" sz="1200" b="0" i="0" u="none" strike="noStrike" cap="none" dirty="0" smtClean="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国際連合広報局</a:t>
            </a:r>
            <a:endParaRPr lang="en-US" sz="1200" b="0" i="0" u="none" strike="noStrike" cap="none"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146" name="Shape 14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7</a:t>
            </a:fld>
            <a:endParaRPr lang="en-US" sz="1200" b="0" i="0" u="none" strike="noStrike" cap="none"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pic>
        <p:nvPicPr>
          <p:cNvPr id="147" name="Shape 147"/>
          <p:cNvPicPr preferRelativeResize="0">
            <a:picLocks noGrp="1"/>
          </p:cNvPicPr>
          <p:nvPr>
            <p:ph type="body" idx="1"/>
          </p:nvPr>
        </p:nvPicPr>
        <p:blipFill rotWithShape="1">
          <a:blip r:embed="rId3">
            <a:alphaModFix/>
          </a:blip>
          <a:srcRect/>
          <a:stretch/>
        </p:blipFill>
        <p:spPr>
          <a:xfrm>
            <a:off x="1447800" y="2047082"/>
            <a:ext cx="6187678" cy="4125118"/>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457200" y="91440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36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SDGs</a:t>
            </a:r>
            <a:r>
              <a:rPr lang="ja-JP" altLang="en-US" sz="36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：不可分</a:t>
            </a:r>
            <a:endParaRPr lang="en-US" sz="3600" b="0" i="0" u="none" strike="noStrike" cap="none"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154" name="Shape 154"/>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ja-JP" altLang="en-US" sz="1200" b="0" i="0" u="none" strike="noStrike" cap="none" dirty="0" smtClean="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国際連合広報局</a:t>
            </a:r>
            <a:endParaRPr lang="en-US" sz="1200" b="0" i="0" u="none" strike="noStrike" cap="none"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155" name="Shape 15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8</a:t>
            </a:fld>
            <a:endParaRPr lang="en-US" sz="1200" b="0" i="0" u="none" strike="noStrike" cap="none"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pic>
        <p:nvPicPr>
          <p:cNvPr id="1030" name="Picture 6" descr="Event on Interfaith Harmony and Sustainable Development Goa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057400"/>
            <a:ext cx="6172197" cy="411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457200" y="91440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36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SDGs</a:t>
            </a:r>
            <a:r>
              <a:rPr lang="ja-JP" altLang="en-US" sz="3600" b="0" i="0" u="none" strike="noStrike" cap="none"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：変革的</a:t>
            </a:r>
            <a:endParaRPr lang="en-US" sz="3600" b="0" i="0" u="none" strike="noStrike" cap="none"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163" name="Shape 163"/>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ja-JP" altLang="en-US" dirty="0">
                <a:latin typeface="Arial" panose="020B0604020202020204" pitchFamily="34" charset="0"/>
                <a:ea typeface="ＭＳ Ｐゴシック" panose="020B0600070205080204" pitchFamily="50" charset="-128"/>
                <a:cs typeface="Arial" panose="020B0604020202020204" pitchFamily="34" charset="0"/>
              </a:rPr>
              <a:t>国際連合</a:t>
            </a:r>
            <a:r>
              <a:rPr lang="ja-JP" altLang="en-US" dirty="0" smtClean="0">
                <a:latin typeface="Arial" panose="020B0604020202020204" pitchFamily="34" charset="0"/>
                <a:ea typeface="ＭＳ Ｐゴシック" panose="020B0600070205080204" pitchFamily="50" charset="-128"/>
                <a:cs typeface="Arial" panose="020B0604020202020204" pitchFamily="34" charset="0"/>
              </a:rPr>
              <a:t>広報局</a:t>
            </a:r>
            <a:endParaRPr lang="en-US" sz="1200" b="0" i="0" u="none" strike="noStrike" cap="none"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164" name="Shape 16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9</a:t>
            </a:fld>
            <a:endParaRPr lang="en-US" sz="1200" b="0" i="0" u="none" strike="noStrike" cap="none"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pic>
        <p:nvPicPr>
          <p:cNvPr id="2056" name="Picture 8" descr="Children Attend Libyan Military Graduation Ceremo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043545"/>
            <a:ext cx="6210300" cy="41402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1873</TotalTime>
  <Words>10450</Words>
  <Application>Microsoft Office PowerPoint</Application>
  <PresentationFormat>On-screen Show (4:3)</PresentationFormat>
  <Paragraphs>312</Paragraphs>
  <Slides>32</Slides>
  <Notes>32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ＭＳ Ｐゴシック</vt:lpstr>
      <vt:lpstr>Arial</vt:lpstr>
      <vt:lpstr>Calibri</vt:lpstr>
      <vt:lpstr>Office Theme</vt:lpstr>
      <vt:lpstr>我々の世界を変革する： 持続可能な開発のための2030アジェンダ</vt:lpstr>
      <vt:lpstr>PowerPoint Presentation</vt:lpstr>
      <vt:lpstr>持続可能な開発の3つの側面</vt:lpstr>
      <vt:lpstr>SDGsのもうひとつの捉え方 – 5つのP</vt:lpstr>
      <vt:lpstr>2015年 持続可能な開発サミット</vt:lpstr>
      <vt:lpstr>2015年 持続可能な開発サミット</vt:lpstr>
      <vt:lpstr>SDGs：普遍的</vt:lpstr>
      <vt:lpstr>SDGs：不可分</vt:lpstr>
      <vt:lpstr>SDGs：変革的</vt:lpstr>
      <vt:lpstr>今こそ実施の時</vt:lpstr>
      <vt:lpstr>目標1：あらゆる場所で、あらゆる形態の貧困に終止            符を打つ</vt:lpstr>
      <vt:lpstr>目標2：飢餓に終止符を打ち、食料の安定確保と栄養状態の改             善を達成するとともに、持続可能な農業を推進する</vt:lpstr>
      <vt:lpstr>目標3：あらゆる年齢のすべての人々の健康的な生活　　　　　　 　　　　　を確保し、福祉を推進する</vt:lpstr>
      <vt:lpstr>目標4：すべての人々に包摂的かつ公平で質の高い教育を 　　　　　提供し、 生涯学習の機会を促進する</vt:lpstr>
      <vt:lpstr>目標5：ジェンダーの平等を達成し、すべての女性と            女児のエンパワーメントを図る</vt:lpstr>
      <vt:lpstr>目標6：すべての人々に水と衛生へのアクセスと持続可　　　　　　 　　　　　能な管理を確保する</vt:lpstr>
      <vt:lpstr>目標7：すべての人々に手ごろで信頼でき、持続可能か              つ近代的なエネルギーへのアクセスを確保する</vt:lpstr>
      <vt:lpstr>目標8：すべての人々のための持続的、包摂的かつ持続可能な　　　　　　　　　　　　　 　　　　　経済成長、生産的な完全雇用およびディーセント・ワーク 　　　　　を推進する</vt:lpstr>
      <vt:lpstr>目標9：レジリエントなインフラを整備し、包摂的で持続可能な産             業化を推進するとともに、イノベーションの拡大を図る</vt:lpstr>
      <vt:lpstr>目標10：国内および国家間の不平等を是正する</vt:lpstr>
      <vt:lpstr>目標11：都市と人間の居住地を包摂的、安全、レジ                  リエントかつ持続可能にする</vt:lpstr>
      <vt:lpstr>目標12：持続可能な消費と生産のパターンを確保する</vt:lpstr>
      <vt:lpstr>目標13：気候変動とその影響に立ち向かうため、緊急              対策を取る</vt:lpstr>
      <vt:lpstr>目標14：海洋と海洋資源を持続可能な開発に向け                     て保全し、持続可能な形で利用する</vt:lpstr>
      <vt:lpstr>目標15：陸上生態系の保護、回復および持続可能な利用の               推進、森林の持続可能な管理、砂漠化への対処、土　　　　　 　　　　　 地劣化の阻止および逆転、ならびに生物多様性損失             の阻止を図る</vt:lpstr>
      <vt:lpstr>目標16：持続可能な開発に向けて平和で包摂的な社会を推進し、                  すべての人々に司法へのアクセスを提供するとともに、                 あらゆるレベルにおいて効果的で責任ある包摂的な制               度を構築する</vt:lpstr>
      <vt:lpstr>目標17：持続可能な開発に向けて実施手段を強化し、                   グローバル・パートナーシップを活性化する</vt:lpstr>
      <vt:lpstr>2016年国連広報局 コミュニケーション・キャンペーン</vt:lpstr>
      <vt:lpstr>PowerPoint Presentation</vt:lpstr>
      <vt:lpstr>資料</vt:lpstr>
      <vt:lpstr>日本でもSDGsを広めよう！</vt:lpstr>
      <vt:lpstr>汎用スライド</vt:lpstr>
    </vt:vector>
  </TitlesOfParts>
  <Company>I&amp;A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160510 UNDPI SDG presentation generic final(EJ)</dc:title>
  <dc:creator>I&amp;A-A001</dc:creator>
  <cp:lastModifiedBy>intern6</cp:lastModifiedBy>
  <cp:revision>128</cp:revision>
  <cp:lastPrinted>2016-07-07T07:51:43Z</cp:lastPrinted>
  <dcterms:modified xsi:type="dcterms:W3CDTF">2016-07-07T07:59:20Z</dcterms:modified>
</cp:coreProperties>
</file>